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72" r:id="rId3"/>
    <p:sldId id="316" r:id="rId4"/>
    <p:sldId id="284" r:id="rId5"/>
    <p:sldId id="301" r:id="rId6"/>
    <p:sldId id="304" r:id="rId7"/>
    <p:sldId id="305" r:id="rId8"/>
    <p:sldId id="302" r:id="rId9"/>
    <p:sldId id="303" r:id="rId10"/>
    <p:sldId id="279" r:id="rId11"/>
    <p:sldId id="281" r:id="rId12"/>
    <p:sldId id="282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23" r:id="rId23"/>
    <p:sldId id="324" r:id="rId24"/>
    <p:sldId id="325" r:id="rId25"/>
    <p:sldId id="320" r:id="rId26"/>
    <p:sldId id="321" r:id="rId27"/>
    <p:sldId id="322" r:id="rId28"/>
    <p:sldId id="319" r:id="rId29"/>
    <p:sldId id="283" r:id="rId30"/>
    <p:sldId id="291" r:id="rId31"/>
    <p:sldId id="315" r:id="rId32"/>
    <p:sldId id="318" r:id="rId33"/>
    <p:sldId id="265" r:id="rId34"/>
    <p:sldId id="326" r:id="rId35"/>
    <p:sldId id="327" r:id="rId36"/>
    <p:sldId id="328" r:id="rId37"/>
    <p:sldId id="329" r:id="rId38"/>
    <p:sldId id="300" r:id="rId39"/>
    <p:sldId id="330" r:id="rId40"/>
    <p:sldId id="331" r:id="rId41"/>
    <p:sldId id="29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6638B7-78A5-4881-AB28-5E353B6C851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3416666-3695-42D9-8796-D978B7901733}">
      <dgm:prSet/>
      <dgm:spPr/>
      <dgm:t>
        <a:bodyPr/>
        <a:lstStyle/>
        <a:p>
          <a:r>
            <a:rPr lang="en-US"/>
            <a:t>Emerging Area</a:t>
          </a:r>
        </a:p>
      </dgm:t>
    </dgm:pt>
    <dgm:pt modelId="{67ED43BB-40C8-41E2-8C7A-D3C1DA45AD4D}" type="parTrans" cxnId="{F98F1618-F0B6-480B-AFF4-7660483B40D1}">
      <dgm:prSet/>
      <dgm:spPr/>
      <dgm:t>
        <a:bodyPr/>
        <a:lstStyle/>
        <a:p>
          <a:endParaRPr lang="en-US"/>
        </a:p>
      </dgm:t>
    </dgm:pt>
    <dgm:pt modelId="{EB4B6DE3-6D75-4BF3-BB83-A03C363EF37D}" type="sibTrans" cxnId="{F98F1618-F0B6-480B-AFF4-7660483B40D1}">
      <dgm:prSet/>
      <dgm:spPr/>
      <dgm:t>
        <a:bodyPr/>
        <a:lstStyle/>
        <a:p>
          <a:endParaRPr lang="en-US"/>
        </a:p>
      </dgm:t>
    </dgm:pt>
    <dgm:pt modelId="{97CB623F-7DAC-4BD8-8C9D-5C9113CFEBE9}">
      <dgm:prSet/>
      <dgm:spPr/>
      <dgm:t>
        <a:bodyPr/>
        <a:lstStyle/>
        <a:p>
          <a:r>
            <a:rPr lang="en-US"/>
            <a:t>Lots of Opportunities and Challenges</a:t>
          </a:r>
        </a:p>
      </dgm:t>
    </dgm:pt>
    <dgm:pt modelId="{9F9D53D8-1DEC-4566-ABC7-37C78135AFF2}" type="parTrans" cxnId="{622049B2-FBA5-45A2-B7FE-A13DF547DCA2}">
      <dgm:prSet/>
      <dgm:spPr/>
      <dgm:t>
        <a:bodyPr/>
        <a:lstStyle/>
        <a:p>
          <a:endParaRPr lang="en-US"/>
        </a:p>
      </dgm:t>
    </dgm:pt>
    <dgm:pt modelId="{2152DDD4-65C2-4111-9805-3F743DAB5436}" type="sibTrans" cxnId="{622049B2-FBA5-45A2-B7FE-A13DF547DCA2}">
      <dgm:prSet/>
      <dgm:spPr/>
      <dgm:t>
        <a:bodyPr/>
        <a:lstStyle/>
        <a:p>
          <a:endParaRPr lang="en-US"/>
        </a:p>
      </dgm:t>
    </dgm:pt>
    <dgm:pt modelId="{DF2548B3-8101-44DC-A5E5-FA5093475DBC}" type="pres">
      <dgm:prSet presAssocID="{396638B7-78A5-4881-AB28-5E353B6C8511}" presName="Name0" presStyleCnt="0">
        <dgm:presLayoutVars>
          <dgm:dir/>
          <dgm:animLvl val="lvl"/>
          <dgm:resizeHandles val="exact"/>
        </dgm:presLayoutVars>
      </dgm:prSet>
      <dgm:spPr/>
    </dgm:pt>
    <dgm:pt modelId="{D79BBB03-576D-4CBC-B8DF-D72E044C6B53}" type="pres">
      <dgm:prSet presAssocID="{93416666-3695-42D9-8796-D978B7901733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6DD0EE5C-2976-4D3E-9DC5-B4ADBE4DD2C3}" type="pres">
      <dgm:prSet presAssocID="{EB4B6DE3-6D75-4BF3-BB83-A03C363EF37D}" presName="parTxOnlySpace" presStyleCnt="0"/>
      <dgm:spPr/>
    </dgm:pt>
    <dgm:pt modelId="{E385FF0E-7833-48B6-A08D-A2B8E41E3C8E}" type="pres">
      <dgm:prSet presAssocID="{97CB623F-7DAC-4BD8-8C9D-5C9113CFEBE9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F98F1618-F0B6-480B-AFF4-7660483B40D1}" srcId="{396638B7-78A5-4881-AB28-5E353B6C8511}" destId="{93416666-3695-42D9-8796-D978B7901733}" srcOrd="0" destOrd="0" parTransId="{67ED43BB-40C8-41E2-8C7A-D3C1DA45AD4D}" sibTransId="{EB4B6DE3-6D75-4BF3-BB83-A03C363EF37D}"/>
    <dgm:cxn modelId="{7BBEE42D-7C08-48A3-8203-DB2CBA6862B6}" type="presOf" srcId="{396638B7-78A5-4881-AB28-5E353B6C8511}" destId="{DF2548B3-8101-44DC-A5E5-FA5093475DBC}" srcOrd="0" destOrd="0" presId="urn:microsoft.com/office/officeart/2005/8/layout/chevron1"/>
    <dgm:cxn modelId="{0631886C-EDC2-43A7-8E01-091090AD8107}" type="presOf" srcId="{93416666-3695-42D9-8796-D978B7901733}" destId="{D79BBB03-576D-4CBC-B8DF-D72E044C6B53}" srcOrd="0" destOrd="0" presId="urn:microsoft.com/office/officeart/2005/8/layout/chevron1"/>
    <dgm:cxn modelId="{E8C2A64D-CDCF-4392-BD82-09C6D4F8DB26}" type="presOf" srcId="{97CB623F-7DAC-4BD8-8C9D-5C9113CFEBE9}" destId="{E385FF0E-7833-48B6-A08D-A2B8E41E3C8E}" srcOrd="0" destOrd="0" presId="urn:microsoft.com/office/officeart/2005/8/layout/chevron1"/>
    <dgm:cxn modelId="{622049B2-FBA5-45A2-B7FE-A13DF547DCA2}" srcId="{396638B7-78A5-4881-AB28-5E353B6C8511}" destId="{97CB623F-7DAC-4BD8-8C9D-5C9113CFEBE9}" srcOrd="1" destOrd="0" parTransId="{9F9D53D8-1DEC-4566-ABC7-37C78135AFF2}" sibTransId="{2152DDD4-65C2-4111-9805-3F743DAB5436}"/>
    <dgm:cxn modelId="{3BA3BBE5-529D-4339-8B17-DB8CFEF049CF}" type="presParOf" srcId="{DF2548B3-8101-44DC-A5E5-FA5093475DBC}" destId="{D79BBB03-576D-4CBC-B8DF-D72E044C6B53}" srcOrd="0" destOrd="0" presId="urn:microsoft.com/office/officeart/2005/8/layout/chevron1"/>
    <dgm:cxn modelId="{F3AD5C29-FC3F-4E89-A256-E8E51F3EF799}" type="presParOf" srcId="{DF2548B3-8101-44DC-A5E5-FA5093475DBC}" destId="{6DD0EE5C-2976-4D3E-9DC5-B4ADBE4DD2C3}" srcOrd="1" destOrd="0" presId="urn:microsoft.com/office/officeart/2005/8/layout/chevron1"/>
    <dgm:cxn modelId="{5DA0329E-EEA6-49EA-9226-6FB68DB64F8C}" type="presParOf" srcId="{DF2548B3-8101-44DC-A5E5-FA5093475DBC}" destId="{E385FF0E-7833-48B6-A08D-A2B8E41E3C8E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BB03-576D-4CBC-B8DF-D72E044C6B53}">
      <dsp:nvSpPr>
        <dsp:cNvPr id="0" name=""/>
        <dsp:cNvSpPr/>
      </dsp:nvSpPr>
      <dsp:spPr>
        <a:xfrm>
          <a:off x="9242" y="992437"/>
          <a:ext cx="5524797" cy="22099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019" tIns="50673" rIns="50673" bIns="50673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Emerging Area</a:t>
          </a:r>
        </a:p>
      </dsp:txBody>
      <dsp:txXfrm>
        <a:off x="1114202" y="992437"/>
        <a:ext cx="3314878" cy="2209919"/>
      </dsp:txXfrm>
    </dsp:sp>
    <dsp:sp modelId="{E385FF0E-7833-48B6-A08D-A2B8E41E3C8E}">
      <dsp:nvSpPr>
        <dsp:cNvPr id="0" name=""/>
        <dsp:cNvSpPr/>
      </dsp:nvSpPr>
      <dsp:spPr>
        <a:xfrm>
          <a:off x="4981560" y="992437"/>
          <a:ext cx="5524797" cy="22099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019" tIns="50673" rIns="50673" bIns="50673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Lots of Opportunities and Challenges</a:t>
          </a:r>
        </a:p>
      </dsp:txBody>
      <dsp:txXfrm>
        <a:off x="6086520" y="992437"/>
        <a:ext cx="3314878" cy="2209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2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0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4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5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8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61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4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3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5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6/24/2022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1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7A93B028-F8F4-4F84-98D7-2779E4D8B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C254636-BEEC-4E48-BF0C-D2C6BF583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3AF5681-1B96-4C35-AB17-AB7793A4EF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1C65047-892E-46D5-9E82-93FB2E432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AD2952C-9885-4337-B770-851BDEB88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B07DD51-ACE9-4B98-AB77-D23DBEF48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F483983-8B4E-40F0-BF70-192D840B7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853237-6306-4734-906A-E334FDEAA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848C5D2-21E8-4E56-B25E-809869A75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157855A-E107-4DEB-8DA2-721DDEE52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3" y="744909"/>
            <a:ext cx="5797883" cy="3155419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/>
              <a:t>Introduction to Deep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CF42C-7D1A-4E4E-8D34-85014DBAD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785" y="4074784"/>
            <a:ext cx="5797882" cy="2054306"/>
          </a:xfrm>
        </p:spPr>
        <p:txBody>
          <a:bodyPr anchor="t">
            <a:normAutofit/>
          </a:bodyPr>
          <a:lstStyle/>
          <a:p>
            <a:pPr algn="l"/>
            <a:r>
              <a:rPr lang="en-US" sz="2200" dirty="0"/>
              <a:t>Jawwad A Shamsi</a:t>
            </a:r>
          </a:p>
          <a:p>
            <a:pPr algn="l"/>
            <a:r>
              <a:rPr lang="en-US" sz="2200" dirty="0"/>
              <a:t>Dean FAST NUCES</a:t>
            </a:r>
          </a:p>
          <a:p>
            <a:pPr algn="l"/>
            <a:r>
              <a:rPr lang="en-US" sz="2200" dirty="0"/>
              <a:t>CEO  http://syslab.ai &amp; http://iParhai.com</a:t>
            </a:r>
          </a:p>
          <a:p>
            <a:pPr algn="l"/>
            <a:r>
              <a:rPr lang="en-US" sz="2200" dirty="0"/>
              <a:t>Jawwad.shamsi@nu.edu.pk</a:t>
            </a:r>
          </a:p>
        </p:txBody>
      </p:sp>
      <p:pic>
        <p:nvPicPr>
          <p:cNvPr id="4" name="Picture 3" descr="A network made up of connected lines and dots">
            <a:extLst>
              <a:ext uri="{FF2B5EF4-FFF2-40B4-BE49-F238E27FC236}">
                <a16:creationId xmlns:a16="http://schemas.microsoft.com/office/drawing/2014/main" id="{8095FF26-799F-4EBF-A847-1A34EA5789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8" r="20634"/>
          <a:stretch/>
        </p:blipFill>
        <p:spPr>
          <a:xfrm>
            <a:off x="7188594" y="10"/>
            <a:ext cx="5003406" cy="6857990"/>
          </a:xfrm>
          <a:prstGeom prst="rect">
            <a:avLst/>
          </a:prstGeom>
        </p:spPr>
      </p:pic>
      <p:grpSp>
        <p:nvGrpSpPr>
          <p:cNvPr id="23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129158" y="3369564"/>
            <a:ext cx="118872" cy="118872"/>
            <a:chOff x="1175347" y="3733800"/>
            <a:chExt cx="118872" cy="11887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Bottom Right">
            <a:extLst>
              <a:ext uri="{FF2B5EF4-FFF2-40B4-BE49-F238E27FC236}">
                <a16:creationId xmlns:a16="http://schemas.microsoft.com/office/drawing/2014/main" id="{F7513226-C6E6-4885-A42A-D6411FF0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8" name="Graphic 157">
              <a:extLst>
                <a:ext uri="{FF2B5EF4-FFF2-40B4-BE49-F238E27FC236}">
                  <a16:creationId xmlns:a16="http://schemas.microsoft.com/office/drawing/2014/main" id="{9BC07C6F-FF27-4C7D-BF5D-4B4B8880B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B062B0F-BCEB-436F-AB59-970CC5EEE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2CDB5C4-8E76-40DC-A3EA-AF3D5066EA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188252B-68F7-4FD1-98ED-39451A985B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43015DC-C4C8-408D-91FE-CB52233190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9E420DB7-0D88-4E37-B948-6FB4A8AD86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8BA96C9-4B69-43D0-A129-4C2DF6571D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B9C0CB4-8BF5-4813-A26B-7B3C36368E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1A6261E-C71C-43D5-8164-2B8BB8DFA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5585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5" name="Top left">
            <a:extLst>
              <a:ext uri="{FF2B5EF4-FFF2-40B4-BE49-F238E27FC236}">
                <a16:creationId xmlns:a16="http://schemas.microsoft.com/office/drawing/2014/main" id="{34B438D8-EF7C-445C-8B7F-953BEB1B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FE087E2-E4B7-42FA-A441-7EDEE41B0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61B2EF2-665F-429A-9CFB-08C14FAC9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B0B1C71-6C49-4F64-8859-9CC59D7D9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6BBF9FA-27D4-45DF-8D9C-623EA4106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F2F0D01-71CB-4693-A192-5BA045A5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740E1FB-ACD1-41FC-9828-9B5D2CAA7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2BABC85-DC43-42B8-8AAA-9198D7A62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48F9955-240E-4180-81B8-5909B1A91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44B1BE-A91A-477C-991B-1CC63A010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8369" cy="2236864"/>
          </a:xfrm>
        </p:spPr>
        <p:txBody>
          <a:bodyPr>
            <a:normAutofit/>
          </a:bodyPr>
          <a:lstStyle/>
          <a:p>
            <a:r>
              <a:rPr lang="en-US" dirty="0"/>
              <a:t>Overview of ML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29431C6B-75C9-4C8C-8BCA-2926C4ED6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9823" y="2667196"/>
            <a:ext cx="9031881" cy="382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Bottom Right">
            <a:extLst>
              <a:ext uri="{FF2B5EF4-FFF2-40B4-BE49-F238E27FC236}">
                <a16:creationId xmlns:a16="http://schemas.microsoft.com/office/drawing/2014/main" id="{284021E3-6F46-410C-BF43-B2DED7365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48AF179-3265-4A10-A62C-92B7E186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87" name="Graphic 157">
              <a:extLst>
                <a:ext uri="{FF2B5EF4-FFF2-40B4-BE49-F238E27FC236}">
                  <a16:creationId xmlns:a16="http://schemas.microsoft.com/office/drawing/2014/main" id="{30DF5C12-B34D-4E70-8FD0-D98069994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9589785B-0300-4D1C-BEFB-DCA5AA045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F41DF3E-3189-428F-B4FE-AACA35130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7C51D846-61EF-4EB5-BE03-65A572A2EA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C5417C86-AA6B-4AD4-BD75-694E8E07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1D5067E-85F6-4202-AFB5-41F9C9EA7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A9598395-257E-4B18-949B-50F109866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DDA522-37EB-48B3-9B62-748F75D36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9D8F012-98AD-4320-BA44-DE1CE4E4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0407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7" name="Top left">
            <a:extLst>
              <a:ext uri="{FF2B5EF4-FFF2-40B4-BE49-F238E27FC236}">
                <a16:creationId xmlns:a16="http://schemas.microsoft.com/office/drawing/2014/main" id="{34B438D8-EF7C-445C-8B7F-953BEB1B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FE087E2-E4B7-42FA-A441-7EDEE41B0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61B2EF2-665F-429A-9CFB-08C14FAC9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B0B1C71-6C49-4F64-8859-9CC59D7D9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6BBF9FA-27D4-45DF-8D9C-623EA4106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F2F0D01-71CB-4693-A192-5BA045A5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740E1FB-ACD1-41FC-9828-9B5D2CAA7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2BABC85-DC43-42B8-8AAA-9198D7A62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48F9955-240E-4180-81B8-5909B1A91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3F2680-B01B-4E2B-9287-D1246EC18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8369" cy="2236864"/>
          </a:xfrm>
        </p:spPr>
        <p:txBody>
          <a:bodyPr>
            <a:normAutofit/>
          </a:bodyPr>
          <a:lstStyle/>
          <a:p>
            <a:r>
              <a:rPr lang="en-US" dirty="0"/>
              <a:t>Classification ML Pipeline</a:t>
            </a:r>
          </a:p>
        </p:txBody>
      </p:sp>
      <p:sp>
        <p:nvSpPr>
          <p:cNvPr id="15366" name="Content Placeholder 15365">
            <a:extLst>
              <a:ext uri="{FF2B5EF4-FFF2-40B4-BE49-F238E27FC236}">
                <a16:creationId xmlns:a16="http://schemas.microsoft.com/office/drawing/2014/main" id="{D679DFCF-329B-4527-9222-EDAD834E3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955401"/>
            <a:ext cx="3988112" cy="3157686"/>
          </a:xfrm>
        </p:spPr>
        <p:txBody>
          <a:bodyPr>
            <a:normAutofit/>
          </a:bodyPr>
          <a:lstStyle/>
          <a:p>
            <a:r>
              <a:rPr lang="en-US" sz="1800" dirty="0"/>
              <a:t>Pre-process data</a:t>
            </a:r>
          </a:p>
          <a:p>
            <a:r>
              <a:rPr lang="en-US" sz="1800" dirty="0"/>
              <a:t>Extract Features (Attributes) on the basis of which a label can be predicted</a:t>
            </a:r>
          </a:p>
          <a:p>
            <a:r>
              <a:rPr lang="en-US" sz="1800" dirty="0"/>
              <a:t>Develop rules (Train)</a:t>
            </a:r>
          </a:p>
          <a:p>
            <a:r>
              <a:rPr lang="en-US" sz="1800" dirty="0"/>
              <a:t>Evaluate rules (Test)</a:t>
            </a:r>
          </a:p>
          <a:p>
            <a:r>
              <a:rPr lang="en-US" sz="1800" dirty="0"/>
              <a:t>Iterate between 3 and 4</a:t>
            </a:r>
          </a:p>
        </p:txBody>
      </p:sp>
      <p:pic>
        <p:nvPicPr>
          <p:cNvPr id="15362" name="Picture 2" descr="ML classification pipeline. Feature extraction from raw data, ML... |  Download Scientific Diagram">
            <a:extLst>
              <a:ext uri="{FF2B5EF4-FFF2-40B4-BE49-F238E27FC236}">
                <a16:creationId xmlns:a16="http://schemas.microsoft.com/office/drawing/2014/main" id="{B59A3ABC-5830-498E-A1D7-C330ED762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0072" y="1443222"/>
            <a:ext cx="6387190" cy="426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" name="Bottom Right">
            <a:extLst>
              <a:ext uri="{FF2B5EF4-FFF2-40B4-BE49-F238E27FC236}">
                <a16:creationId xmlns:a16="http://schemas.microsoft.com/office/drawing/2014/main" id="{284021E3-6F46-410C-BF43-B2DED7365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48AF179-3265-4A10-A62C-92B7E186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89" name="Graphic 157">
              <a:extLst>
                <a:ext uri="{FF2B5EF4-FFF2-40B4-BE49-F238E27FC236}">
                  <a16:creationId xmlns:a16="http://schemas.microsoft.com/office/drawing/2014/main" id="{30DF5C12-B34D-4E70-8FD0-D98069994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9589785B-0300-4D1C-BEFB-DCA5AA045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7F41DF3E-3189-428F-B4FE-AACA35130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7C51D846-61EF-4EB5-BE03-65A572A2EA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C5417C86-AA6B-4AD4-BD75-694E8E07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51D5067E-85F6-4202-AFB5-41F9C9EA7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A9598395-257E-4B18-949B-50F109866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39DDA522-37EB-48B3-9B62-748F75D36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9D8F012-98AD-4320-BA44-DE1CE4E4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8134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7" name="Top left">
            <a:extLst>
              <a:ext uri="{FF2B5EF4-FFF2-40B4-BE49-F238E27FC236}">
                <a16:creationId xmlns:a16="http://schemas.microsoft.com/office/drawing/2014/main" id="{30C2D420-03A9-4AB5-9C8A-784654664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ACABB24-F7CD-4FB6-ADC2-BA8B6090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63CD70C-B739-42A7-9846-79FB2804E2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0BC00AE-5BBE-4063-8F83-D4A141B489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EECB1B8-9A34-47D7-B4F5-0D8B80D86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CDCDB07-106E-4AD6-8CD4-927831694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283BD4B-51FB-4643-A52C-2E4111966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F1AD6CE-5252-4F04-9CA4-6B5B26CB7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FBA2D29-8DB1-44B7-8310-7FA36270A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68BF40-F53C-4FC7-8A1C-A53C71893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68425"/>
            <a:ext cx="4795282" cy="2091782"/>
          </a:xfrm>
        </p:spPr>
        <p:txBody>
          <a:bodyPr anchor="ctr">
            <a:normAutofit/>
          </a:bodyPr>
          <a:lstStyle/>
          <a:p>
            <a:r>
              <a:rPr lang="en-US" dirty="0"/>
              <a:t>Deep Learning Pipeline</a:t>
            </a:r>
          </a:p>
        </p:txBody>
      </p:sp>
      <p:sp>
        <p:nvSpPr>
          <p:cNvPr id="16390" name="Content Placeholder 16389">
            <a:extLst>
              <a:ext uri="{FF2B5EF4-FFF2-40B4-BE49-F238E27FC236}">
                <a16:creationId xmlns:a16="http://schemas.microsoft.com/office/drawing/2014/main" id="{607BC725-38B6-4D9D-A6CE-6061F6E41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2" y="169025"/>
            <a:ext cx="4977905" cy="2091182"/>
          </a:xfrm>
        </p:spPr>
        <p:txBody>
          <a:bodyPr anchor="ctr">
            <a:normAutofit/>
          </a:bodyPr>
          <a:lstStyle/>
          <a:p>
            <a:r>
              <a:rPr lang="en-US" sz="1800" dirty="0"/>
              <a:t>In DL, there is no dedicated process of feature extraction. It is bundled with classification</a:t>
            </a:r>
          </a:p>
        </p:txBody>
      </p:sp>
      <p:pic>
        <p:nvPicPr>
          <p:cNvPr id="16386" name="Picture 2" descr="Beginner Guide to Machine Learning Pipeline Monitoring">
            <a:extLst>
              <a:ext uri="{FF2B5EF4-FFF2-40B4-BE49-F238E27FC236}">
                <a16:creationId xmlns:a16="http://schemas.microsoft.com/office/drawing/2014/main" id="{176F7E5F-C093-4B3B-B125-AA4CA6DC7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8467" y="2863628"/>
            <a:ext cx="8005291" cy="390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" name="Bottom Right">
            <a:extLst>
              <a:ext uri="{FF2B5EF4-FFF2-40B4-BE49-F238E27FC236}">
                <a16:creationId xmlns:a16="http://schemas.microsoft.com/office/drawing/2014/main" id="{B1974323-6061-403E-B0D1-A73F28375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361968C-F531-4231-BBDC-3415177EA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89" name="Graphic 157">
              <a:extLst>
                <a:ext uri="{FF2B5EF4-FFF2-40B4-BE49-F238E27FC236}">
                  <a16:creationId xmlns:a16="http://schemas.microsoft.com/office/drawing/2014/main" id="{E72294A1-7036-4100-8596-574E6EEB0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EDBF857-3C89-44F9-9C0D-B5439C63DB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3F3B354C-0CC2-421F-89E2-6AA4EB15CF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0AB573DB-6079-4DBA-A027-A37A6FB6E7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CBCC42A-F810-45E8-A0E4-7659F0B3E7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772F30E3-9A21-43C2-97B8-2209BE7DC5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A2E54461-65B3-4F28-9F39-F68AE0C7E0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542231B2-F2ED-49B7-A9A1-60A0C3A31E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A628F82-CF87-44D1-A6D8-8C000BFE6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7515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70354-CA7B-D8DE-EEA6-67ED6623B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6CB9E77A-FB60-5A99-2DDF-7FFA2BC8B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53" y="1966722"/>
            <a:ext cx="5029636" cy="39322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845E55-093D-6B52-9EBD-C9B21286F82E}"/>
              </a:ext>
            </a:extLst>
          </p:cNvPr>
          <p:cNvSpPr txBox="1"/>
          <p:nvPr/>
        </p:nvSpPr>
        <p:spPr>
          <a:xfrm>
            <a:off x="5153025" y="6611779"/>
            <a:ext cx="21002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source: Investopedia.com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78BC5B-3983-16D7-0589-58C7C695CF2A}"/>
              </a:ext>
            </a:extLst>
          </p:cNvPr>
          <p:cNvSpPr txBox="1"/>
          <p:nvPr/>
        </p:nvSpPr>
        <p:spPr>
          <a:xfrm>
            <a:off x="628650" y="3152775"/>
            <a:ext cx="2317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layer: Features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BC5FE6-81F1-4079-3DE9-B19928B96C03}"/>
              </a:ext>
            </a:extLst>
          </p:cNvPr>
          <p:cNvSpPr txBox="1"/>
          <p:nvPr/>
        </p:nvSpPr>
        <p:spPr>
          <a:xfrm>
            <a:off x="139959" y="3932852"/>
            <a:ext cx="356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Layer: Predictor Variable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0502F1-9343-ED45-173C-FE486806C613}"/>
              </a:ext>
            </a:extLst>
          </p:cNvPr>
          <p:cNvSpPr txBox="1"/>
          <p:nvPr/>
        </p:nvSpPr>
        <p:spPr>
          <a:xfrm>
            <a:off x="9125339" y="2817845"/>
            <a:ext cx="2773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Hidden layer: Non-linear</a:t>
            </a:r>
          </a:p>
          <a:p>
            <a:r>
              <a:rPr lang="en-US" dirty="0"/>
              <a:t>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145702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21DDA-DEAC-E9B2-28C2-E22B627D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Non-Linear Transformations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C2CA5-E374-D881-289B-A94FF2A45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of the data relationships are non-linear</a:t>
            </a:r>
          </a:p>
        </p:txBody>
      </p:sp>
    </p:spTree>
    <p:extLst>
      <p:ext uri="{BB962C8B-B14F-4D97-AF65-F5344CB8AC3E}">
        <p14:creationId xmlns:p14="http://schemas.microsoft.com/office/powerpoint/2010/main" val="4084342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E76E4-B9B9-A5EC-CBBB-42C4BC6A2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Neural Network</a:t>
            </a:r>
          </a:p>
        </p:txBody>
      </p:sp>
      <p:pic>
        <p:nvPicPr>
          <p:cNvPr id="2050" name="Picture 2" descr="What are Neural Networks? | IBM">
            <a:extLst>
              <a:ext uri="{FF2B5EF4-FFF2-40B4-BE49-F238E27FC236}">
                <a16:creationId xmlns:a16="http://schemas.microsoft.com/office/drawing/2014/main" id="{AE26D359-C5DB-16F9-9F61-47FCB1D70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157" y="1895475"/>
            <a:ext cx="6985443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45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770B8-44C9-5DF5-D665-61CCE9701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Neuron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EBABCE2-11F8-FA6B-14AE-3F3B6AA28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5" y="1806235"/>
            <a:ext cx="7430144" cy="3924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E8F984-24F2-2699-C8DD-142243BA8639}"/>
              </a:ext>
            </a:extLst>
          </p:cNvPr>
          <p:cNvSpPr txBox="1"/>
          <p:nvPr/>
        </p:nvSpPr>
        <p:spPr>
          <a:xfrm>
            <a:off x="8467725" y="1914525"/>
            <a:ext cx="358143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Neuron is a smallest unit of </a:t>
            </a:r>
          </a:p>
          <a:p>
            <a:r>
              <a:rPr lang="en-US" dirty="0"/>
              <a:t>Computation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Takes weighted sum of inputs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Applies activation function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Computes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92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8E28A-A2ED-9D8C-6191-C3100B7B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A3687-ABB1-3D8D-24D3-46177FF1E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Mimics biological Neuron</a:t>
            </a:r>
          </a:p>
          <a:p>
            <a:r>
              <a:rPr lang="en-US" dirty="0"/>
              <a:t>Transforms an input to output </a:t>
            </a:r>
          </a:p>
        </p:txBody>
      </p:sp>
    </p:spTree>
    <p:extLst>
      <p:ext uri="{BB962C8B-B14F-4D97-AF65-F5344CB8AC3E}">
        <p14:creationId xmlns:p14="http://schemas.microsoft.com/office/powerpoint/2010/main" val="2970928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6FCD5-BEE3-C130-334D-A4CDED6F1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Activation Functions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72BC720-E272-1746-2099-0FF57DB95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98" y="1897617"/>
            <a:ext cx="4679085" cy="459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49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90BAE-C261-CEEF-37C0-FE4A7DAC7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Sigmoid Activation Function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A98F82-ED5A-1DE5-E9C0-A7AB0F85B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802" y="2366956"/>
            <a:ext cx="6952773" cy="38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6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7" name="Rectangle 1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8" name="Top left">
            <a:extLst>
              <a:ext uri="{FF2B5EF4-FFF2-40B4-BE49-F238E27FC236}">
                <a16:creationId xmlns:a16="http://schemas.microsoft.com/office/drawing/2014/main" id="{34B438D8-EF7C-445C-8B7F-953BEB1B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FE087E2-E4B7-42FA-A441-7EDEE41B0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9" name="Freeform: Shape 15">
              <a:extLst>
                <a:ext uri="{FF2B5EF4-FFF2-40B4-BE49-F238E27FC236}">
                  <a16:creationId xmlns:a16="http://schemas.microsoft.com/office/drawing/2014/main" id="{A61B2EF2-665F-429A-9CFB-08C14FAC9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B0B1C71-6C49-4F64-8859-9CC59D7D9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17">
              <a:extLst>
                <a:ext uri="{FF2B5EF4-FFF2-40B4-BE49-F238E27FC236}">
                  <a16:creationId xmlns:a16="http://schemas.microsoft.com/office/drawing/2014/main" id="{66BBF9FA-27D4-45DF-8D9C-623EA4106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18">
              <a:extLst>
                <a:ext uri="{FF2B5EF4-FFF2-40B4-BE49-F238E27FC236}">
                  <a16:creationId xmlns:a16="http://schemas.microsoft.com/office/drawing/2014/main" id="{0F2F0D01-71CB-4693-A192-5BA045A5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19">
              <a:extLst>
                <a:ext uri="{FF2B5EF4-FFF2-40B4-BE49-F238E27FC236}">
                  <a16:creationId xmlns:a16="http://schemas.microsoft.com/office/drawing/2014/main" id="{E740E1FB-ACD1-41FC-9828-9B5D2CAA7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20">
              <a:extLst>
                <a:ext uri="{FF2B5EF4-FFF2-40B4-BE49-F238E27FC236}">
                  <a16:creationId xmlns:a16="http://schemas.microsoft.com/office/drawing/2014/main" id="{12BABC85-DC43-42B8-8AAA-9198D7A62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21">
              <a:extLst>
                <a:ext uri="{FF2B5EF4-FFF2-40B4-BE49-F238E27FC236}">
                  <a16:creationId xmlns:a16="http://schemas.microsoft.com/office/drawing/2014/main" id="{F48F9955-240E-4180-81B8-5909B1A91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C931D5-5971-436B-B8A6-8AC93F5B4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8369" cy="2236864"/>
          </a:xfrm>
        </p:spPr>
        <p:txBody>
          <a:bodyPr>
            <a:normAutofit/>
          </a:bodyPr>
          <a:lstStyle/>
          <a:p>
            <a:r>
              <a:rPr lang="en-US"/>
              <a:t>About myself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80582-20C3-40E1-B61E-0AF988852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955401"/>
            <a:ext cx="3988112" cy="3157686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US" sz="1400" dirty="0"/>
          </a:p>
          <a:p>
            <a:r>
              <a:rPr lang="en-US" sz="1800" dirty="0"/>
              <a:t>Dean FAST NUCES</a:t>
            </a:r>
          </a:p>
          <a:p>
            <a:r>
              <a:rPr lang="en-US" sz="1800" dirty="0" err="1"/>
              <a:t>iParhai</a:t>
            </a:r>
            <a:r>
              <a:rPr lang="en-US" sz="1800" dirty="0"/>
              <a:t> (startup)</a:t>
            </a:r>
          </a:p>
          <a:p>
            <a:r>
              <a:rPr lang="en-US" sz="1800" dirty="0"/>
              <a:t>Previously</a:t>
            </a:r>
          </a:p>
          <a:p>
            <a:pPr lvl="1"/>
            <a:r>
              <a:rPr lang="en-US" sz="1400" dirty="0"/>
              <a:t>Director Campus</a:t>
            </a:r>
          </a:p>
          <a:p>
            <a:pPr lvl="1"/>
            <a:r>
              <a:rPr lang="en-US" sz="1400" dirty="0" err="1"/>
              <a:t>HoD</a:t>
            </a:r>
            <a:r>
              <a:rPr lang="en-US" sz="1400" dirty="0"/>
              <a:t> Computer Science</a:t>
            </a:r>
          </a:p>
          <a:p>
            <a:r>
              <a:rPr lang="en-US" sz="1800" dirty="0"/>
              <a:t>Education</a:t>
            </a:r>
          </a:p>
          <a:p>
            <a:pPr lvl="1"/>
            <a:r>
              <a:rPr lang="en-US" sz="1400" dirty="0"/>
              <a:t>PhD. Computer Science </a:t>
            </a:r>
          </a:p>
          <a:p>
            <a:pPr lvl="2"/>
            <a:r>
              <a:rPr lang="en-US" sz="1000" dirty="0"/>
              <a:t>Wayne State Univ, MI, USA</a:t>
            </a:r>
          </a:p>
          <a:p>
            <a:pPr lvl="1"/>
            <a:endParaRPr lang="en-US" sz="1400" dirty="0"/>
          </a:p>
        </p:txBody>
      </p:sp>
      <p:pic>
        <p:nvPicPr>
          <p:cNvPr id="75" name="Graphic 6" descr="User">
            <a:extLst>
              <a:ext uri="{FF2B5EF4-FFF2-40B4-BE49-F238E27FC236}">
                <a16:creationId xmlns:a16="http://schemas.microsoft.com/office/drawing/2014/main" id="{4B66B837-4EBC-4895-938B-880F02905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38067" y="567942"/>
            <a:ext cx="5716862" cy="5716862"/>
          </a:xfrm>
          <a:prstGeom prst="rect">
            <a:avLst/>
          </a:prstGeom>
        </p:spPr>
      </p:pic>
      <p:grpSp>
        <p:nvGrpSpPr>
          <p:cNvPr id="76" name="Bottom Right">
            <a:extLst>
              <a:ext uri="{FF2B5EF4-FFF2-40B4-BE49-F238E27FC236}">
                <a16:creationId xmlns:a16="http://schemas.microsoft.com/office/drawing/2014/main" id="{284021E3-6F46-410C-BF43-B2DED7365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77" name="Freeform: Shape 24">
              <a:extLst>
                <a:ext uri="{FF2B5EF4-FFF2-40B4-BE49-F238E27FC236}">
                  <a16:creationId xmlns:a16="http://schemas.microsoft.com/office/drawing/2014/main" id="{A48AF179-3265-4A10-A62C-92B7E186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6" name="Graphic 157">
              <a:extLst>
                <a:ext uri="{FF2B5EF4-FFF2-40B4-BE49-F238E27FC236}">
                  <a16:creationId xmlns:a16="http://schemas.microsoft.com/office/drawing/2014/main" id="{30DF5C12-B34D-4E70-8FD0-D98069994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78" name="Freeform: Shape 27">
                <a:extLst>
                  <a:ext uri="{FF2B5EF4-FFF2-40B4-BE49-F238E27FC236}">
                    <a16:creationId xmlns:a16="http://schemas.microsoft.com/office/drawing/2014/main" id="{9589785B-0300-4D1C-BEFB-DCA5AA045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28">
                <a:extLst>
                  <a:ext uri="{FF2B5EF4-FFF2-40B4-BE49-F238E27FC236}">
                    <a16:creationId xmlns:a16="http://schemas.microsoft.com/office/drawing/2014/main" id="{7F41DF3E-3189-428F-B4FE-AACA35130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29">
                <a:extLst>
                  <a:ext uri="{FF2B5EF4-FFF2-40B4-BE49-F238E27FC236}">
                    <a16:creationId xmlns:a16="http://schemas.microsoft.com/office/drawing/2014/main" id="{7C51D846-61EF-4EB5-BE03-65A572A2EA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30">
                <a:extLst>
                  <a:ext uri="{FF2B5EF4-FFF2-40B4-BE49-F238E27FC236}">
                    <a16:creationId xmlns:a16="http://schemas.microsoft.com/office/drawing/2014/main" id="{C5417C86-AA6B-4AD4-BD75-694E8E07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31">
                <a:extLst>
                  <a:ext uri="{FF2B5EF4-FFF2-40B4-BE49-F238E27FC236}">
                    <a16:creationId xmlns:a16="http://schemas.microsoft.com/office/drawing/2014/main" id="{51D5067E-85F6-4202-AFB5-41F9C9EA7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32">
                <a:extLst>
                  <a:ext uri="{FF2B5EF4-FFF2-40B4-BE49-F238E27FC236}">
                    <a16:creationId xmlns:a16="http://schemas.microsoft.com/office/drawing/2014/main" id="{A9598395-257E-4B18-949B-50F109866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33">
                <a:extLst>
                  <a:ext uri="{FF2B5EF4-FFF2-40B4-BE49-F238E27FC236}">
                    <a16:creationId xmlns:a16="http://schemas.microsoft.com/office/drawing/2014/main" id="{39DDA522-37EB-48B3-9B62-748F75D36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5" name="Freeform: Shape 26">
              <a:extLst>
                <a:ext uri="{FF2B5EF4-FFF2-40B4-BE49-F238E27FC236}">
                  <a16:creationId xmlns:a16="http://schemas.microsoft.com/office/drawing/2014/main" id="{B9D8F012-98AD-4320-BA44-DE1CE4E4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5392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0" name="Top Left">
            <a:extLst>
              <a:ext uri="{FF2B5EF4-FFF2-40B4-BE49-F238E27FC236}">
                <a16:creationId xmlns:a16="http://schemas.microsoft.com/office/drawing/2014/main" id="{F99A87B6-0764-47AD-BF24-B54A16F94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50E14B7-3770-407C-A359-030533E14B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F5BFEC0-D7AC-4F30-9697-1A7804BE7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D47A7E9-69C2-466A-8E0A-1E82502C7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7B64B2C-0074-40A5-AD7B-10234F367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4EAC4AF-90F7-4D5B-9D52-8B5CC855B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C772208-699E-460A-B31E-D49D3EFE3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99AB563-7EE7-4EB1-A6C7-E885E47748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A4ABF96-0400-4F13-B053-5AB9AB2902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BD1904-F813-9718-9009-E88BFCD3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653" y="744909"/>
            <a:ext cx="4798447" cy="3155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Neuron (Weighted Sum +Activation)</a:t>
            </a:r>
          </a:p>
        </p:txBody>
      </p:sp>
      <p:grpSp>
        <p:nvGrpSpPr>
          <p:cNvPr id="50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37192" y="3369564"/>
            <a:ext cx="118872" cy="118872"/>
            <a:chOff x="1175347" y="3733800"/>
            <a:chExt cx="118872" cy="118872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4" name="Bottom Right">
            <a:extLst>
              <a:ext uri="{FF2B5EF4-FFF2-40B4-BE49-F238E27FC236}">
                <a16:creationId xmlns:a16="http://schemas.microsoft.com/office/drawing/2014/main" id="{EE8A2E90-75F0-4F59-AE03-FE737F410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5" name="Graphic 157">
              <a:extLst>
                <a:ext uri="{FF2B5EF4-FFF2-40B4-BE49-F238E27FC236}">
                  <a16:creationId xmlns:a16="http://schemas.microsoft.com/office/drawing/2014/main" id="{291613E8-1172-4437-97E9-F15A2956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CE1404A3-DA0A-451F-80F9-341A400102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6D9F30DE-11BA-476B-B25D-CED39DBB6A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53755C4-9D54-4D38-856A-7D1D31BC46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F2D176F7-5471-4C65-B496-F05544AF39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3541E62-142A-4078-8B35-723AF8B137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B2037584-8C21-4B8F-9EC5-5F978F32ED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18287BF-F368-4F91-A36C-A729B478EF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54A80ED-1507-4424-AE0D-E8B52DAC01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6C5063-5E36-287E-4BFE-D061F59E7987}"/>
                  </a:ext>
                </a:extLst>
              </p:cNvPr>
              <p:cNvSpPr txBox="1"/>
              <p:nvPr/>
            </p:nvSpPr>
            <p:spPr>
              <a:xfrm>
                <a:off x="65207" y="4664369"/>
                <a:ext cx="5235599" cy="300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𝐴𝑐𝑡𝑖𝑣𝑎𝑡𝑖𝑜𝑛𝐹𝑢𝑛𝑐𝑡𝑖𝑜𝑛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/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6C5063-5E36-287E-4BFE-D061F59E7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7" y="4664369"/>
                <a:ext cx="5235599" cy="300660"/>
              </a:xfrm>
              <a:prstGeom prst="rect">
                <a:avLst/>
              </a:prstGeom>
              <a:blipFill>
                <a:blip r:embed="rId2"/>
                <a:stretch>
                  <a:fillRect l="-582" r="-1048" b="-34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7C80E59-EF9C-6C4F-A569-0E36FC681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695" y="936480"/>
            <a:ext cx="6414965" cy="53558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DAE62CE-AA47-2468-4EDF-9F483135B5DF}"/>
                  </a:ext>
                </a:extLst>
              </p:cNvPr>
              <p:cNvSpPr txBox="1"/>
              <p:nvPr/>
            </p:nvSpPr>
            <p:spPr>
              <a:xfrm>
                <a:off x="100472" y="5428410"/>
                <a:ext cx="17327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b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𝑏𝑖𝑎𝑠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DAE62CE-AA47-2468-4EDF-9F483135B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72" y="5428410"/>
                <a:ext cx="1732782" cy="276999"/>
              </a:xfrm>
              <a:prstGeom prst="rect">
                <a:avLst/>
              </a:prstGeom>
              <a:blipFill>
                <a:blip r:embed="rId4"/>
                <a:stretch>
                  <a:fillRect l="-8070" t="-26087" r="-5614" b="-5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74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BE470-FEB4-C8F3-D16D-EFDED62B1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3EE3F-BA3B-AF86-8D88-387E4D7F4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Arial" panose="020B0604020202020204" pitchFamily="34" charset="0"/>
              </a:rPr>
              <a:t>Takes the input signals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Arial" panose="020B0604020202020204" pitchFamily="34" charset="0"/>
              </a:rPr>
              <a:t>Computes the weighted sum of the inputs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Arial" panose="020B0604020202020204" pitchFamily="34" charset="0"/>
              </a:rPr>
              <a:t>Applies a step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Arial" panose="020B0604020202020204" pitchFamily="34" charset="0"/>
              </a:rPr>
              <a:t>Checks whether to trigger an output if the threshold exceeds a limit.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770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ADFEF-E161-2CEE-D540-8D598B55A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of DNN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2F99BC5-581A-B03E-8171-D8B16436B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4" y="2009775"/>
            <a:ext cx="7286625" cy="44809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1536BE-D770-F52D-A2BD-8EFEAD07A745}"/>
              </a:ext>
            </a:extLst>
          </p:cNvPr>
          <p:cNvSpPr txBox="1"/>
          <p:nvPr/>
        </p:nvSpPr>
        <p:spPr>
          <a:xfrm>
            <a:off x="9246637" y="2687216"/>
            <a:ext cx="2394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Forward Propagation</a:t>
            </a:r>
          </a:p>
        </p:txBody>
      </p:sp>
    </p:spTree>
    <p:extLst>
      <p:ext uri="{BB962C8B-B14F-4D97-AF65-F5344CB8AC3E}">
        <p14:creationId xmlns:p14="http://schemas.microsoft.com/office/powerpoint/2010/main" val="1870049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C5AC9-D78D-E6D3-A7CF-362363A3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it right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808B7-B411-8A72-6DFE-2575FA783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Prediction is accurate?</a:t>
            </a:r>
          </a:p>
        </p:txBody>
      </p:sp>
    </p:spTree>
    <p:extLst>
      <p:ext uri="{BB962C8B-B14F-4D97-AF65-F5344CB8AC3E}">
        <p14:creationId xmlns:p14="http://schemas.microsoft.com/office/powerpoint/2010/main" val="2673471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A181D-45E2-D1E6-EA3D-132270184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14DB0-E1AA-F031-5E96-FB2597DFB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Move backwards </a:t>
            </a:r>
          </a:p>
          <a:p>
            <a:r>
              <a:rPr lang="en-US" dirty="0"/>
              <a:t>Adjust weights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D62B4C9-AA6A-8B0C-6916-D58C679BF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596" y="1690688"/>
            <a:ext cx="6996406" cy="364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26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6137A-2F72-5C45-E0AA-810F0EA7B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Function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F3158E6-71CA-885E-B55C-BA9922B4E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1962150"/>
            <a:ext cx="109918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08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B11F5-F32B-5B7C-9340-596F4D37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Function</a:t>
            </a:r>
          </a:p>
        </p:txBody>
      </p:sp>
      <p:pic>
        <p:nvPicPr>
          <p:cNvPr id="5" name="Picture 4" descr="Diagram, text&#10;&#10;Description automatically generated">
            <a:extLst>
              <a:ext uri="{FF2B5EF4-FFF2-40B4-BE49-F238E27FC236}">
                <a16:creationId xmlns:a16="http://schemas.microsoft.com/office/drawing/2014/main" id="{B62EF826-2403-AE6A-1633-B30A9C1AE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4" y="3163888"/>
            <a:ext cx="8308521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94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5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8" name="Top left">
            <a:extLst>
              <a:ext uri="{FF2B5EF4-FFF2-40B4-BE49-F238E27FC236}">
                <a16:creationId xmlns:a16="http://schemas.microsoft.com/office/drawing/2014/main" id="{1ED0CD63-0CEE-4A2D-852E-9024CC0EE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DED2D10-5CAB-4561-BF51-AB4D6F686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669A316-6346-4B9B-9B0E-127C7E41D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959FE11-87F4-4168-83C0-93FC9F815C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379612C-91D9-4B79-BF0C-BF6BD6DE3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59C6800-5215-4552-8724-04005257BB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E5E9BF2-3BEC-4FF2-9779-39E04AB80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15AF3EB-6F90-4344-85F6-3BF73ED49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E20EA38-C0BA-4063-890F-67C883BB7D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210532-D278-0227-FDF8-038A73C92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654" y="744909"/>
            <a:ext cx="3776416" cy="31554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How to minimize the error</a:t>
            </a:r>
          </a:p>
        </p:txBody>
      </p:sp>
      <p:grpSp>
        <p:nvGrpSpPr>
          <p:cNvPr id="58" name="Cross">
            <a:extLst>
              <a:ext uri="{FF2B5EF4-FFF2-40B4-BE49-F238E27FC236}">
                <a16:creationId xmlns:a16="http://schemas.microsoft.com/office/drawing/2014/main" id="{0001FA93-A08C-45AC-BBFE-6BD929C1A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47495D4-8CBF-49C0-B0AA-2B8DE4783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D1CE716-76E5-49FA-B90B-C472810AC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D436E06-706B-64DD-853B-2952B076B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948" y="567942"/>
            <a:ext cx="4615431" cy="27784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3A01AC-C2A8-7457-5517-A8CF1CD63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724" y="4019525"/>
            <a:ext cx="7837602" cy="2449251"/>
          </a:xfrm>
          <a:prstGeom prst="rect">
            <a:avLst/>
          </a:prstGeom>
        </p:spPr>
      </p:pic>
      <p:grpSp>
        <p:nvGrpSpPr>
          <p:cNvPr id="62" name="Bottom Right">
            <a:extLst>
              <a:ext uri="{FF2B5EF4-FFF2-40B4-BE49-F238E27FC236}">
                <a16:creationId xmlns:a16="http://schemas.microsoft.com/office/drawing/2014/main" id="{ED4E4EA4-598E-40C2-A9A2-06F2A9105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63" name="Graphic 157">
              <a:extLst>
                <a:ext uri="{FF2B5EF4-FFF2-40B4-BE49-F238E27FC236}">
                  <a16:creationId xmlns:a16="http://schemas.microsoft.com/office/drawing/2014/main" id="{A959CB5C-4A9C-4594-AF47-0AB173DAC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7916BAA-AA7D-4662-94C6-9222B33DE6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1015D52E-DE10-48B3-8FA8-55A32F9730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99246E9-7F89-4953-B188-B50D91FED7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BDC05B0D-54CD-4E82-BEDA-FF69B6EF03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27FD00E-4B00-44C4-96DC-6237A445DC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C4A4AAD-0448-47ED-B543-EDB23F18CE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7F3BEC5-9019-4FB7-B99E-0BA06A4AE3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4A7DE6C-E357-4E9D-B04C-B4A0FD6F8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9315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1B8D9-7116-874A-8E9E-44204E44B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A044FF0-7DD9-E4FF-59C1-3D27AC7D8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2705894"/>
            <a:ext cx="7315200" cy="2990850"/>
          </a:xfrm>
        </p:spPr>
      </p:pic>
    </p:spTree>
    <p:extLst>
      <p:ext uri="{BB962C8B-B14F-4D97-AF65-F5344CB8AC3E}">
        <p14:creationId xmlns:p14="http://schemas.microsoft.com/office/powerpoint/2010/main" val="477693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87A34-95CE-46D8-867D-BEA1D00A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0" y="740211"/>
            <a:ext cx="7530685" cy="31638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Different Types of Deep Neural Networks and Applications</a:t>
            </a:r>
            <a:endParaRPr lang="en-US" sz="54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7231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2EA23-DE0E-450B-E9E5-6AF77E79E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CC736-5B86-4AC4-438A-FAC90324D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Introductory Lecture on Deep Learning</a:t>
            </a:r>
          </a:p>
          <a:p>
            <a:r>
              <a:rPr lang="en-US" dirty="0"/>
              <a:t>AI vs ML DL</a:t>
            </a:r>
          </a:p>
          <a:p>
            <a:r>
              <a:rPr lang="en-US" dirty="0"/>
              <a:t>Features</a:t>
            </a:r>
          </a:p>
          <a:p>
            <a:r>
              <a:rPr lang="en-US" dirty="0"/>
              <a:t>Neural Networks</a:t>
            </a:r>
          </a:p>
          <a:p>
            <a:r>
              <a:rPr lang="en-US" dirty="0"/>
              <a:t>Activation Functions</a:t>
            </a:r>
          </a:p>
          <a:p>
            <a:r>
              <a:rPr lang="en-US" dirty="0"/>
              <a:t>MLP</a:t>
            </a:r>
          </a:p>
          <a:p>
            <a:r>
              <a:rPr lang="en-US" dirty="0"/>
              <a:t>Applications</a:t>
            </a:r>
          </a:p>
          <a:p>
            <a:r>
              <a:rPr lang="en-US" dirty="0"/>
              <a:t>Types of DNNs</a:t>
            </a:r>
          </a:p>
          <a:p>
            <a:r>
              <a:rPr lang="en-US" dirty="0"/>
              <a:t>Hands-on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05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D7D017E-0FFB-4BC6-9704-EDB367007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406895"/>
              </p:ext>
            </p:extLst>
          </p:nvPr>
        </p:nvGraphicFramePr>
        <p:xfrm>
          <a:off x="988291" y="166255"/>
          <a:ext cx="8266543" cy="6520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1309">
                  <a:extLst>
                    <a:ext uri="{9D8B030D-6E8A-4147-A177-3AD203B41FA5}">
                      <a16:colId xmlns:a16="http://schemas.microsoft.com/office/drawing/2014/main" val="2351672621"/>
                    </a:ext>
                  </a:extLst>
                </a:gridCol>
                <a:gridCol w="2954803">
                  <a:extLst>
                    <a:ext uri="{9D8B030D-6E8A-4147-A177-3AD203B41FA5}">
                      <a16:colId xmlns:a16="http://schemas.microsoft.com/office/drawing/2014/main" val="3596293615"/>
                    </a:ext>
                  </a:extLst>
                </a:gridCol>
                <a:gridCol w="3150431">
                  <a:extLst>
                    <a:ext uri="{9D8B030D-6E8A-4147-A177-3AD203B41FA5}">
                      <a16:colId xmlns:a16="http://schemas.microsoft.com/office/drawing/2014/main" val="2618095136"/>
                    </a:ext>
                  </a:extLst>
                </a:gridCol>
              </a:tblGrid>
              <a:tr h="11067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Application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307" marR="29307" marT="29307" marB="29307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Examples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307" marR="29307" marT="29307" marB="29307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Type of DNN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307" marR="29307" marT="29307" marB="29307" anchor="ctr"/>
                </a:tc>
                <a:extLst>
                  <a:ext uri="{0D108BD9-81ED-4DB2-BD59-A6C34878D82A}">
                    <a16:rowId xmlns:a16="http://schemas.microsoft.com/office/drawing/2014/main" val="3319296054"/>
                  </a:ext>
                </a:extLst>
              </a:tr>
              <a:tr h="11067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Sequence Learning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307" marR="29307" marT="29307" marB="29307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Machine Translation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Sentiment Analysis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Natural Language Processing</a:t>
                      </a:r>
                    </a:p>
                  </a:txBody>
                  <a:tcPr marL="29307" marR="29307" marT="29307" marB="29307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RNN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LSTM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Transformers</a:t>
                      </a:r>
                    </a:p>
                  </a:txBody>
                  <a:tcPr marL="29307" marR="29307" marT="29307" marB="29307" anchor="ctr"/>
                </a:tc>
                <a:extLst>
                  <a:ext uri="{0D108BD9-81ED-4DB2-BD59-A6C34878D82A}">
                    <a16:rowId xmlns:a16="http://schemas.microsoft.com/office/drawing/2014/main" val="2048179512"/>
                  </a:ext>
                </a:extLst>
              </a:tr>
              <a:tr h="6208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chemeClr val="bg1"/>
                          </a:solidFill>
                          <a:effectLst/>
                        </a:rPr>
                        <a:t>Image Processing </a:t>
                      </a:r>
                      <a:endParaRPr lang="en-US" sz="1400" b="1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307" marR="29307" marT="29307" marB="29307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Cancer Diagnosis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Cat or Dog</a:t>
                      </a:r>
                    </a:p>
                  </a:txBody>
                  <a:tcPr marL="29307" marR="29307" marT="29307" marB="29307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Convolutional Neural Network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307" marR="29307" marT="29307" marB="29307" anchor="ctr"/>
                </a:tc>
                <a:extLst>
                  <a:ext uri="{0D108BD9-81ED-4DB2-BD59-A6C34878D82A}">
                    <a16:rowId xmlns:a16="http://schemas.microsoft.com/office/drawing/2014/main" val="732594462"/>
                  </a:ext>
                </a:extLst>
              </a:tr>
              <a:tr h="8520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Object Detection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307" marR="29307" marT="29307" marB="29307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Search Engines</a:t>
                      </a:r>
                    </a:p>
                  </a:txBody>
                  <a:tcPr marL="29307" marR="29307" marT="29307" marB="29307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Modification of CNN (Yolo)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307" marR="29307" marT="29307" marB="29307" anchor="ctr"/>
                </a:tc>
                <a:extLst>
                  <a:ext uri="{0D108BD9-81ED-4DB2-BD59-A6C34878D82A}">
                    <a16:rowId xmlns:a16="http://schemas.microsoft.com/office/drawing/2014/main" val="745149544"/>
                  </a:ext>
                </a:extLst>
              </a:tr>
              <a:tr h="6208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Autonomous Car</a:t>
                      </a:r>
                    </a:p>
                  </a:txBody>
                  <a:tcPr marL="29307" marR="29307" marT="29307" marB="29307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Driverless cars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Robots</a:t>
                      </a:r>
                    </a:p>
                  </a:txBody>
                  <a:tcPr marL="29307" marR="29307" marT="29307" marB="29307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Reinforcement Learning</a:t>
                      </a:r>
                    </a:p>
                  </a:txBody>
                  <a:tcPr marL="29307" marR="29307" marT="29307" marB="29307" anchor="ctr"/>
                </a:tc>
                <a:extLst>
                  <a:ext uri="{0D108BD9-81ED-4DB2-BD59-A6C34878D82A}">
                    <a16:rowId xmlns:a16="http://schemas.microsoft.com/office/drawing/2014/main" val="235981891"/>
                  </a:ext>
                </a:extLst>
              </a:tr>
              <a:tr h="8520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Deep Fake</a:t>
                      </a:r>
                    </a:p>
                  </a:txBody>
                  <a:tcPr marL="29307" marR="29307" marT="29307" marB="29307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Determination of outlier and anomaly. Creation of peer groups of machines and users.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307" marR="29307" marT="29307" marB="29307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Generative </a:t>
                      </a:r>
                      <a:r>
                        <a:rPr lang="en-US" sz="1400">
                          <a:effectLst/>
                        </a:rPr>
                        <a:t>Adversarial Networks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307" marR="29307" marT="29307" marB="29307" anchor="ctr"/>
                </a:tc>
                <a:extLst>
                  <a:ext uri="{0D108BD9-81ED-4DB2-BD59-A6C34878D82A}">
                    <a16:rowId xmlns:a16="http://schemas.microsoft.com/office/drawing/2014/main" val="3787360413"/>
                  </a:ext>
                </a:extLst>
              </a:tr>
              <a:tr h="13614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Classification</a:t>
                      </a:r>
                    </a:p>
                  </a:txBody>
                  <a:tcPr marL="29307" marR="29307" marT="29307" marB="29307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Malware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Other Classification Examples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29307" marR="29307" marT="29307" marB="29307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Multi-Layer Perceptron</a:t>
                      </a:r>
                    </a:p>
                  </a:txBody>
                  <a:tcPr marL="29307" marR="29307" marT="29307" marB="29307" anchor="ctr"/>
                </a:tc>
                <a:extLst>
                  <a:ext uri="{0D108BD9-81ED-4DB2-BD59-A6C34878D82A}">
                    <a16:rowId xmlns:a16="http://schemas.microsoft.com/office/drawing/2014/main" val="1821765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418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FABF0-1208-41D8-A170-714F30F3C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Sentiment Analysis using RNN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BEF71-E2A8-76BA-49B9-AB960E30E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food was good, not bad at all</a:t>
            </a:r>
          </a:p>
          <a:p>
            <a:r>
              <a:rPr lang="en-US" dirty="0"/>
              <a:t>The food was bad, not good at all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13284E81-5A7B-7274-D9CC-ED0C80D5A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697288"/>
            <a:ext cx="8066403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52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ED991-132D-F503-F563-7FAE242B2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Translation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F195E0A-409D-D31A-BE7E-3301A2955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89" y="2699965"/>
            <a:ext cx="7816717" cy="2900735"/>
          </a:xfrm>
        </p:spPr>
      </p:pic>
    </p:spTree>
    <p:extLst>
      <p:ext uri="{BB962C8B-B14F-4D97-AF65-F5344CB8AC3E}">
        <p14:creationId xmlns:p14="http://schemas.microsoft.com/office/powerpoint/2010/main" val="416067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5" name="Top left">
            <a:extLst>
              <a:ext uri="{FF2B5EF4-FFF2-40B4-BE49-F238E27FC236}">
                <a16:creationId xmlns:a16="http://schemas.microsoft.com/office/drawing/2014/main" id="{30C2D420-03A9-4AB5-9C8A-784654664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ACABB24-F7CD-4FB6-ADC2-BA8B6090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63CD70C-B739-42A7-9846-79FB2804E2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0BC00AE-5BBE-4063-8F83-D4A141B489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EECB1B8-9A34-47D7-B4F5-0D8B80D86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CDCDB07-106E-4AD6-8CD4-927831694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283BD4B-51FB-4643-A52C-2E4111966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F1AD6CE-5252-4F04-9CA4-6B5B26CB7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FBA2D29-8DB1-44B7-8310-7FA36270A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AC301A2-F32F-4941-8347-995BD4261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68425"/>
            <a:ext cx="4795282" cy="2091782"/>
          </a:xfrm>
        </p:spPr>
        <p:txBody>
          <a:bodyPr anchor="ctr">
            <a:normAutofit/>
          </a:bodyPr>
          <a:lstStyle/>
          <a:p>
            <a:r>
              <a:rPr lang="en-US" dirty="0"/>
              <a:t>Malware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4A37E-071F-47FB-8C70-CBE10ECBB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2" y="169025"/>
            <a:ext cx="4977905" cy="2091182"/>
          </a:xfrm>
        </p:spPr>
        <p:txBody>
          <a:bodyPr anchor="ctr">
            <a:normAutofit/>
          </a:bodyPr>
          <a:lstStyle/>
          <a:p>
            <a:r>
              <a:rPr lang="en-US" sz="1800" dirty="0"/>
              <a:t>Malware files are converted to images</a:t>
            </a:r>
          </a:p>
          <a:p>
            <a:r>
              <a:rPr lang="en-US" sz="1800" dirty="0"/>
              <a:t>Features are extracted using CNN</a:t>
            </a:r>
          </a:p>
          <a:p>
            <a:r>
              <a:rPr lang="en-US" sz="1800" dirty="0"/>
              <a:t>Classify a software as benign or malware</a:t>
            </a:r>
          </a:p>
        </p:txBody>
      </p:sp>
      <p:pic>
        <p:nvPicPr>
          <p:cNvPr id="5122" name="Picture 2" descr="Diagram showing the steps for the STAMINA approach: pre-processing, transfer learning, and evaluation">
            <a:extLst>
              <a:ext uri="{FF2B5EF4-FFF2-40B4-BE49-F238E27FC236}">
                <a16:creationId xmlns:a16="http://schemas.microsoft.com/office/drawing/2014/main" id="{07A2450F-7A2F-4B3D-95FD-83BC80C47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903" y="2513694"/>
            <a:ext cx="10515600" cy="378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Bottom Right">
            <a:extLst>
              <a:ext uri="{FF2B5EF4-FFF2-40B4-BE49-F238E27FC236}">
                <a16:creationId xmlns:a16="http://schemas.microsoft.com/office/drawing/2014/main" id="{B1974323-6061-403E-B0D1-A73F28375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361968C-F531-4231-BBDC-3415177EA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87" name="Graphic 157">
              <a:extLst>
                <a:ext uri="{FF2B5EF4-FFF2-40B4-BE49-F238E27FC236}">
                  <a16:creationId xmlns:a16="http://schemas.microsoft.com/office/drawing/2014/main" id="{E72294A1-7036-4100-8596-574E6EEB0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EDBF857-3C89-44F9-9C0D-B5439C63DB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3F3B354C-0CC2-421F-89E2-6AA4EB15CF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0AB573DB-6079-4DBA-A027-A37A6FB6E7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BCBCC42A-F810-45E8-A0E4-7659F0B3E7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772F30E3-9A21-43C2-97B8-2209BE7DC5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A2E54461-65B3-4F28-9F39-F68AE0C7E0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542231B2-F2ED-49B7-A9A1-60A0C3A31E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A628F82-CF87-44D1-A6D8-8C000BFE6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79856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EFEBF-231F-D942-F525-8AC2C9F87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 Diagnosis using CNN</a:t>
            </a:r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79689214-7507-8D60-16B0-70E55D0B5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82" y="2640557"/>
            <a:ext cx="10443154" cy="333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058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572C-09B7-8327-C07C-396BC3D5C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Repurposing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A014DCE-6C73-C52A-26BE-030E246EC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4" y="1967292"/>
            <a:ext cx="10220325" cy="477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19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27B7B-1FEE-14AC-EEED-CAF60366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Deepfake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4FD8B05-1ABE-50DB-BA8F-D28B992D1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2276475"/>
            <a:ext cx="8267700" cy="392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049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06E82-23E9-7D0A-9793-5CEA5487B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Chatbot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6554F27-21DA-0212-7995-AE7415B661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46438"/>
            <a:ext cx="10515600" cy="2109712"/>
          </a:xfrm>
        </p:spPr>
      </p:pic>
    </p:spTree>
    <p:extLst>
      <p:ext uri="{BB962C8B-B14F-4D97-AF65-F5344CB8AC3E}">
        <p14:creationId xmlns:p14="http://schemas.microsoft.com/office/powerpoint/2010/main" val="22957919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ED60728C-88AF-4686-B927-4D16FCA6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78DB09B-A33D-4576-A2A6-C559A7B1D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C41767E-98F0-4274-AE4C-C14CDB115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9E7BFFC-D14C-4D7A-8192-6A701768E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301DF1A-E4DA-478A-BBC7-6F41D3C47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DC4D1C9-C056-4627-9A58-184A528AE1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B3DE44D-D6F5-4688-A2C8-DB38BF3AE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914BE39-F24F-476F-A0FE-C1284E3C9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50C50DD-114B-4C37-9DEA-C411981AF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4ACCBB3-78BD-4B08-BB4A-6547FA4E3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67973"/>
            <a:ext cx="9988165" cy="1501639"/>
          </a:xfrm>
        </p:spPr>
        <p:txBody>
          <a:bodyPr anchor="b">
            <a:normAutofit/>
          </a:bodyPr>
          <a:lstStyle/>
          <a:p>
            <a:r>
              <a:rPr lang="en-US" dirty="0"/>
              <a:t>Conclusion</a:t>
            </a:r>
          </a:p>
        </p:txBody>
      </p:sp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E29543BC-4F82-4E07-AB0A-5F4630678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B1F4E521-92A4-404B-9990-F7F6DF8FB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0578EAD-9663-475F-A80B-5DE9F17D1D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FC98A82-CD5D-4D9B-97CD-40E2E9C103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90100E2-61F2-4AAB-A0ED-B08B7A708C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E20DC85-459A-4BEB-8147-3AE04CC421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72A9DDF-0B98-41A6-8F44-54776E027F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3F611D7-5B82-42F8-B143-68F2A6CDAC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D58D974-C48E-4A34-90C2-C8D37E0806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360CE22-0882-4148-AD09-1074F556B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AAA639-1BDC-484A-AF81-48FC71EEEA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446646"/>
              </p:ext>
            </p:extLst>
          </p:nvPr>
        </p:nvGraphicFramePr>
        <p:xfrm>
          <a:off x="838200" y="1982167"/>
          <a:ext cx="10515600" cy="4194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03810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A6C273A-38F2-4D34-98BF-47B248862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E2CF659-EE5D-432C-B47F-10AC4A4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7" name="Footer Placeholder 42">
            <a:extLst>
              <a:ext uri="{FF2B5EF4-FFF2-40B4-BE49-F238E27FC236}">
                <a16:creationId xmlns:a16="http://schemas.microsoft.com/office/drawing/2014/main" id="{03E51277-1095-412F-913B-8FA8021A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cap="all" spc="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39" name="Top Left">
            <a:extLst>
              <a:ext uri="{FF2B5EF4-FFF2-40B4-BE49-F238E27FC236}">
                <a16:creationId xmlns:a16="http://schemas.microsoft.com/office/drawing/2014/main" id="{FC280B3D-FC68-4DDC-950C-506B5C683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0" y="-3087"/>
            <a:chExt cx="7921775" cy="6887020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EA2AE61-06D9-484D-8DD1-BACA157CCA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12269F1-E4D6-4EEB-8A0F-059FAFC40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0919" y="61392"/>
              <a:ext cx="4450856" cy="6822541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88D87B2-D2A4-4577-89DC-7AF275C01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274" y="1582560"/>
              <a:ext cx="4133888" cy="5301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CCB55F8-F950-431F-9B90-688950D9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7D0AA11-2E4E-479C-B953-547285E72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0D86C66-EDF0-4ABB-87F4-A2882A2E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931" y="3518322"/>
              <a:ext cx="2880722" cy="3317378"/>
            </a:xfrm>
            <a:custGeom>
              <a:avLst/>
              <a:gdLst>
                <a:gd name="connsiteX0" fmla="*/ 1604296 w 1604295"/>
                <a:gd name="connsiteY0" fmla="*/ 1847472 h 1847472"/>
                <a:gd name="connsiteX1" fmla="*/ 1517809 w 1604295"/>
                <a:gd name="connsiteY1" fmla="*/ 1544292 h 1847472"/>
                <a:gd name="connsiteX2" fmla="*/ 1394841 w 1604295"/>
                <a:gd name="connsiteY2" fmla="*/ 1183771 h 1847472"/>
                <a:gd name="connsiteX3" fmla="*/ 1318355 w 1604295"/>
                <a:gd name="connsiteY3" fmla="*/ 695233 h 1847472"/>
                <a:gd name="connsiteX4" fmla="*/ 1359884 w 1604295"/>
                <a:gd name="connsiteY4" fmla="*/ 397863 h 1847472"/>
                <a:gd name="connsiteX5" fmla="*/ 1359884 w 1604295"/>
                <a:gd name="connsiteY5" fmla="*/ 236700 h 1847472"/>
                <a:gd name="connsiteX6" fmla="*/ 1351598 w 1604295"/>
                <a:gd name="connsiteY6" fmla="*/ 67250 h 1847472"/>
                <a:gd name="connsiteX7" fmla="*/ 1316641 w 1604295"/>
                <a:gd name="connsiteY7" fmla="*/ 10767 h 1847472"/>
                <a:gd name="connsiteX8" fmla="*/ 1195292 w 1604295"/>
                <a:gd name="connsiteY8" fmla="*/ 34008 h 1847472"/>
                <a:gd name="connsiteX9" fmla="*/ 1005745 w 1604295"/>
                <a:gd name="connsiteY9" fmla="*/ 254988 h 1847472"/>
                <a:gd name="connsiteX10" fmla="*/ 763048 w 1604295"/>
                <a:gd name="connsiteY10" fmla="*/ 587315 h 1847472"/>
                <a:gd name="connsiteX11" fmla="*/ 548640 w 1604295"/>
                <a:gd name="connsiteY11" fmla="*/ 861444 h 1847472"/>
                <a:gd name="connsiteX12" fmla="*/ 328803 w 1604295"/>
                <a:gd name="connsiteY12" fmla="*/ 1145480 h 1847472"/>
                <a:gd name="connsiteX13" fmla="*/ 0 w 1604295"/>
                <a:gd name="connsiteY13" fmla="*/ 1607157 h 18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295" h="1847472">
                  <a:moveTo>
                    <a:pt x="1604296" y="1847472"/>
                  </a:moveTo>
                  <a:cubicBezTo>
                    <a:pt x="1573721" y="1753270"/>
                    <a:pt x="1548479" y="1638399"/>
                    <a:pt x="1517809" y="1544292"/>
                  </a:cubicBezTo>
                  <a:cubicBezTo>
                    <a:pt x="1478471" y="1423515"/>
                    <a:pt x="1432846" y="1304929"/>
                    <a:pt x="1394841" y="1183771"/>
                  </a:cubicBezTo>
                  <a:cubicBezTo>
                    <a:pt x="1345025" y="1024893"/>
                    <a:pt x="1305497" y="860778"/>
                    <a:pt x="1318355" y="695233"/>
                  </a:cubicBezTo>
                  <a:cubicBezTo>
                    <a:pt x="1326071" y="595316"/>
                    <a:pt x="1353312" y="497780"/>
                    <a:pt x="1359884" y="397863"/>
                  </a:cubicBezTo>
                  <a:cubicBezTo>
                    <a:pt x="1363409" y="344237"/>
                    <a:pt x="1359503" y="290421"/>
                    <a:pt x="1359884" y="236700"/>
                  </a:cubicBezTo>
                  <a:cubicBezTo>
                    <a:pt x="1360265" y="179740"/>
                    <a:pt x="1366076" y="122114"/>
                    <a:pt x="1351598" y="67250"/>
                  </a:cubicBezTo>
                  <a:cubicBezTo>
                    <a:pt x="1345692" y="44866"/>
                    <a:pt x="1335691" y="23530"/>
                    <a:pt x="1316641" y="10767"/>
                  </a:cubicBezTo>
                  <a:cubicBezTo>
                    <a:pt x="1279874" y="-13998"/>
                    <a:pt x="1233202" y="8290"/>
                    <a:pt x="1195292" y="34008"/>
                  </a:cubicBezTo>
                  <a:cubicBezTo>
                    <a:pt x="1114330" y="89062"/>
                    <a:pt x="1060990" y="173644"/>
                    <a:pt x="1005745" y="254988"/>
                  </a:cubicBezTo>
                  <a:cubicBezTo>
                    <a:pt x="928688" y="368526"/>
                    <a:pt x="847058" y="478825"/>
                    <a:pt x="763048" y="587315"/>
                  </a:cubicBezTo>
                  <a:cubicBezTo>
                    <a:pt x="691991" y="679041"/>
                    <a:pt x="621697" y="771338"/>
                    <a:pt x="548640" y="861444"/>
                  </a:cubicBezTo>
                  <a:cubicBezTo>
                    <a:pt x="425672" y="1012987"/>
                    <a:pt x="453866" y="995747"/>
                    <a:pt x="328803" y="1145480"/>
                  </a:cubicBezTo>
                  <a:cubicBezTo>
                    <a:pt x="294418" y="1186628"/>
                    <a:pt x="21146" y="1558103"/>
                    <a:pt x="0" y="16071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026082B-E695-4987-8C03-332366C6C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69" y="2957679"/>
              <a:ext cx="2196245" cy="3010367"/>
            </a:xfrm>
            <a:custGeom>
              <a:avLst/>
              <a:gdLst>
                <a:gd name="connsiteX0" fmla="*/ 1223105 w 1223105"/>
                <a:gd name="connsiteY0" fmla="*/ 0 h 1676495"/>
                <a:gd name="connsiteX1" fmla="*/ 1000792 w 1223105"/>
                <a:gd name="connsiteY1" fmla="*/ 254794 h 1676495"/>
                <a:gd name="connsiteX2" fmla="*/ 744760 w 1223105"/>
                <a:gd name="connsiteY2" fmla="*/ 651891 h 1676495"/>
                <a:gd name="connsiteX3" fmla="*/ 345758 w 1223105"/>
                <a:gd name="connsiteY3" fmla="*/ 1231773 h 1676495"/>
                <a:gd name="connsiteX4" fmla="*/ 0 w 1223105"/>
                <a:gd name="connsiteY4" fmla="*/ 1676495 h 16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05" h="1676495">
                  <a:moveTo>
                    <a:pt x="1223105" y="0"/>
                  </a:moveTo>
                  <a:cubicBezTo>
                    <a:pt x="1136523" y="72771"/>
                    <a:pt x="1066324" y="162401"/>
                    <a:pt x="1000792" y="254794"/>
                  </a:cubicBezTo>
                  <a:cubicBezTo>
                    <a:pt x="909733" y="383286"/>
                    <a:pt x="827723" y="517970"/>
                    <a:pt x="744760" y="651891"/>
                  </a:cubicBezTo>
                  <a:cubicBezTo>
                    <a:pt x="621030" y="851726"/>
                    <a:pt x="497777" y="1052608"/>
                    <a:pt x="345758" y="1231773"/>
                  </a:cubicBezTo>
                  <a:cubicBezTo>
                    <a:pt x="248888" y="1345978"/>
                    <a:pt x="61722" y="1540764"/>
                    <a:pt x="0" y="16764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61A8835-D9FC-4CAB-AF19-A5513B17B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34043" y="2855696"/>
              <a:ext cx="1200999" cy="3994030"/>
            </a:xfrm>
            <a:custGeom>
              <a:avLst/>
              <a:gdLst>
                <a:gd name="connsiteX0" fmla="*/ 668846 w 668845"/>
                <a:gd name="connsiteY0" fmla="*/ 2224305 h 2224304"/>
                <a:gd name="connsiteX1" fmla="*/ 486918 w 668845"/>
                <a:gd name="connsiteY1" fmla="*/ 1944365 h 2224304"/>
                <a:gd name="connsiteX2" fmla="*/ 376809 w 668845"/>
                <a:gd name="connsiteY2" fmla="*/ 1659663 h 2224304"/>
                <a:gd name="connsiteX3" fmla="*/ 319373 w 668845"/>
                <a:gd name="connsiteY3" fmla="*/ 1425157 h 2224304"/>
                <a:gd name="connsiteX4" fmla="*/ 264319 w 668845"/>
                <a:gd name="connsiteY4" fmla="*/ 1130834 h 2224304"/>
                <a:gd name="connsiteX5" fmla="*/ 278702 w 668845"/>
                <a:gd name="connsiteY5" fmla="*/ 882041 h 2224304"/>
                <a:gd name="connsiteX6" fmla="*/ 302609 w 668845"/>
                <a:gd name="connsiteY6" fmla="*/ 736118 h 2224304"/>
                <a:gd name="connsiteX7" fmla="*/ 360045 w 668845"/>
                <a:gd name="connsiteY7" fmla="*/ 444177 h 2224304"/>
                <a:gd name="connsiteX8" fmla="*/ 386334 w 668845"/>
                <a:gd name="connsiteY8" fmla="*/ 233675 h 2224304"/>
                <a:gd name="connsiteX9" fmla="*/ 0 w 668845"/>
                <a:gd name="connsiteY9" fmla="*/ 56795 h 2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45" h="2224304">
                  <a:moveTo>
                    <a:pt x="668846" y="2224305"/>
                  </a:moveTo>
                  <a:cubicBezTo>
                    <a:pt x="599218" y="2137151"/>
                    <a:pt x="537210" y="2043996"/>
                    <a:pt x="486918" y="1944365"/>
                  </a:cubicBezTo>
                  <a:cubicBezTo>
                    <a:pt x="441008" y="1853306"/>
                    <a:pt x="404717" y="1757770"/>
                    <a:pt x="376809" y="1659663"/>
                  </a:cubicBezTo>
                  <a:cubicBezTo>
                    <a:pt x="354806" y="1582224"/>
                    <a:pt x="337757" y="1503548"/>
                    <a:pt x="319373" y="1425157"/>
                  </a:cubicBezTo>
                  <a:cubicBezTo>
                    <a:pt x="296418" y="1327811"/>
                    <a:pt x="270510" y="1230657"/>
                    <a:pt x="264319" y="1130834"/>
                  </a:cubicBezTo>
                  <a:cubicBezTo>
                    <a:pt x="259080" y="1047681"/>
                    <a:pt x="266891" y="964528"/>
                    <a:pt x="278702" y="882041"/>
                  </a:cubicBezTo>
                  <a:cubicBezTo>
                    <a:pt x="285655" y="833274"/>
                    <a:pt x="293751" y="784601"/>
                    <a:pt x="302609" y="736118"/>
                  </a:cubicBezTo>
                  <a:cubicBezTo>
                    <a:pt x="320516" y="638582"/>
                    <a:pt x="339471" y="541237"/>
                    <a:pt x="360045" y="444177"/>
                  </a:cubicBezTo>
                  <a:cubicBezTo>
                    <a:pt x="374809" y="374549"/>
                    <a:pt x="389763" y="304541"/>
                    <a:pt x="386334" y="233675"/>
                  </a:cubicBezTo>
                  <a:cubicBezTo>
                    <a:pt x="383191" y="168809"/>
                    <a:pt x="391287" y="-120751"/>
                    <a:pt x="0" y="567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4E6BA76-9515-415F-BAC9-76958DA6E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7437" y="5668418"/>
              <a:ext cx="1982111" cy="1181308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C120B3D-CF1C-49AE-B5B4-6BF58973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25817"/>
              <a:ext cx="2282549" cy="5138883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F7B6392-DF04-4EF6-A433-4A7A757D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53524"/>
              <a:ext cx="1650357" cy="4733534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FB987BC-4338-4C63-8DB9-5CB9DC489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379002"/>
              <a:ext cx="1123546" cy="411627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0B5029E-655F-4CB5-BCA2-B62400CE7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798206"/>
              <a:ext cx="756945" cy="3350210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66F436B-D502-4927-A05D-0691A99F6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247513"/>
              <a:ext cx="515229" cy="2438941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3D19BC0-342A-4662-8B01-078F5BC25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752232"/>
              <a:ext cx="300409" cy="1599679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F32521F-B67B-4D14-BB6E-0DD27E1C7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31253" y="14016"/>
              <a:ext cx="5523537" cy="3012568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6F73602-5ACB-4102-894B-D140E71E6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7455" y="75587"/>
              <a:ext cx="4681672" cy="2637228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87FA368-45DC-4276-A257-F67A12B2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0305" y="31802"/>
              <a:ext cx="3763077" cy="2110194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Bottom Right">
            <a:extLst>
              <a:ext uri="{FF2B5EF4-FFF2-40B4-BE49-F238E27FC236}">
                <a16:creationId xmlns:a16="http://schemas.microsoft.com/office/drawing/2014/main" id="{88540B56-6256-419C-AC81-7B56D0DD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B5E9C2F-6749-4023-8E94-45C1C3FC6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61" name="Graphic 157">
              <a:extLst>
                <a:ext uri="{FF2B5EF4-FFF2-40B4-BE49-F238E27FC236}">
                  <a16:creationId xmlns:a16="http://schemas.microsoft.com/office/drawing/2014/main" id="{D87C11F9-4A6E-44BC-BF6C-0468EFD71B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B1B9F72-6727-48A7-A229-1B9E8620C6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112D38F-1CDF-4293-96FC-2190D03954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CF3E4DE9-57D9-4C4C-BE4E-7F081A1B3B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6BB673C9-C994-4CA3-B78E-F65C5F8C61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9B6FF51D-0B4A-4C30-AEC8-D66E88C98C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CF516A0-FBBD-4A87-9E93-708625DE5E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F1EDD83-3119-40A9-B093-626EB1B126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A5F46DB-9B25-49AD-BC98-191E88919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D4B51C7-F608-AA12-362E-0B70B6A7B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404" y="731041"/>
            <a:ext cx="10191942" cy="31730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Hands-on Training</a:t>
            </a:r>
          </a:p>
        </p:txBody>
      </p:sp>
      <p:grpSp>
        <p:nvGrpSpPr>
          <p:cNvPr id="71" name="Cross">
            <a:extLst>
              <a:ext uri="{FF2B5EF4-FFF2-40B4-BE49-F238E27FC236}">
                <a16:creationId xmlns:a16="http://schemas.microsoft.com/office/drawing/2014/main" id="{DDB99EF5-8801-40E2-83D3-196FADCBB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30939" y="3874229"/>
            <a:ext cx="118872" cy="118872"/>
            <a:chOff x="1175347" y="3733800"/>
            <a:chExt cx="118872" cy="118872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0FE3A76-C0EC-41F2-92AD-1A75BA377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22AF00A-AACB-4D06-A706-4231FD4EC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18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6" name="Rectangle 7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417" name="Rectangle 74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7418" name="Top Left">
            <a:extLst>
              <a:ext uri="{FF2B5EF4-FFF2-40B4-BE49-F238E27FC236}">
                <a16:creationId xmlns:a16="http://schemas.microsoft.com/office/drawing/2014/main" id="{9A36C00A-A726-4F7B-8B36-95103394B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7419" name="Freeform: Shape 77">
              <a:extLst>
                <a:ext uri="{FF2B5EF4-FFF2-40B4-BE49-F238E27FC236}">
                  <a16:creationId xmlns:a16="http://schemas.microsoft.com/office/drawing/2014/main" id="{049E1D96-8DC7-46D4-B8D1-B723A5D6C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40480E3-5BF0-4007-8834-B1C42CC58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20" name="Freeform: Shape 79">
              <a:extLst>
                <a:ext uri="{FF2B5EF4-FFF2-40B4-BE49-F238E27FC236}">
                  <a16:creationId xmlns:a16="http://schemas.microsoft.com/office/drawing/2014/main" id="{A303112F-39B9-40AF-B7AD-FC780BEAE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21" name="Freeform: Shape 80">
              <a:extLst>
                <a:ext uri="{FF2B5EF4-FFF2-40B4-BE49-F238E27FC236}">
                  <a16:creationId xmlns:a16="http://schemas.microsoft.com/office/drawing/2014/main" id="{3DED06CF-341E-471E-95A3-64BF03A7E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22" name="Freeform: Shape 81">
              <a:extLst>
                <a:ext uri="{FF2B5EF4-FFF2-40B4-BE49-F238E27FC236}">
                  <a16:creationId xmlns:a16="http://schemas.microsoft.com/office/drawing/2014/main" id="{7A152284-F78F-4F98-B194-51EDD6ADB3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23" name="Freeform: Shape 82">
              <a:extLst>
                <a:ext uri="{FF2B5EF4-FFF2-40B4-BE49-F238E27FC236}">
                  <a16:creationId xmlns:a16="http://schemas.microsoft.com/office/drawing/2014/main" id="{0F0ECB95-F1DD-4B03-8B55-13BAD2349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24" name="Freeform: Shape 83">
              <a:extLst>
                <a:ext uri="{FF2B5EF4-FFF2-40B4-BE49-F238E27FC236}">
                  <a16:creationId xmlns:a16="http://schemas.microsoft.com/office/drawing/2014/main" id="{EB1D8D6C-3A13-49CB-821B-27BE1E938E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25" name="Freeform: Shape 84">
              <a:extLst>
                <a:ext uri="{FF2B5EF4-FFF2-40B4-BE49-F238E27FC236}">
                  <a16:creationId xmlns:a16="http://schemas.microsoft.com/office/drawing/2014/main" id="{9E7F05D2-76A1-4B72-929E-B298B1BC93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82D7DFF-9CAA-4834-9F53-0B0A7E4F8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68425"/>
            <a:ext cx="4795282" cy="2616928"/>
          </a:xfrm>
        </p:spPr>
        <p:txBody>
          <a:bodyPr anchor="ctr">
            <a:normAutofit/>
          </a:bodyPr>
          <a:lstStyle/>
          <a:p>
            <a:r>
              <a:rPr lang="en-US" dirty="0"/>
              <a:t>AI vs ML and DL</a:t>
            </a:r>
          </a:p>
        </p:txBody>
      </p:sp>
      <p:sp>
        <p:nvSpPr>
          <p:cNvPr id="17426" name="Content Placeholder 17413">
            <a:extLst>
              <a:ext uri="{FF2B5EF4-FFF2-40B4-BE49-F238E27FC236}">
                <a16:creationId xmlns:a16="http://schemas.microsoft.com/office/drawing/2014/main" id="{64D56DB6-56F9-4B25-AC77-DA7E57894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2" y="169025"/>
            <a:ext cx="4977905" cy="2616328"/>
          </a:xfrm>
        </p:spPr>
        <p:txBody>
          <a:bodyPr anchor="ctr">
            <a:normAutofit/>
          </a:bodyPr>
          <a:lstStyle/>
          <a:p>
            <a:r>
              <a:rPr lang="en-US" sz="1600" dirty="0"/>
              <a:t>AI: Train Machines so they mimic humans</a:t>
            </a:r>
          </a:p>
          <a:p>
            <a:r>
              <a:rPr lang="en-US" sz="1600" dirty="0"/>
              <a:t>ML: A</a:t>
            </a:r>
            <a:r>
              <a:rPr lang="en-US" sz="1600" b="0" i="0" dirty="0">
                <a:solidFill>
                  <a:srgbClr val="292929"/>
                </a:solidFill>
                <a:effectLst/>
                <a:latin typeface="charter"/>
              </a:rPr>
              <a:t> subset of Artificial Intelligence  that uses statistical learning algorithms. Has the ability to automatically learn and improve from experiences </a:t>
            </a:r>
          </a:p>
          <a:p>
            <a:r>
              <a:rPr lang="en-US" sz="1600" dirty="0">
                <a:solidFill>
                  <a:srgbClr val="292929"/>
                </a:solidFill>
                <a:latin typeface="charter"/>
              </a:rPr>
              <a:t>DL: Subset of ML. Feature selection is integrated with classification.</a:t>
            </a:r>
            <a:endParaRPr lang="en-US" sz="1600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416B217B-8D06-470C-A258-EAA11B97F3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3" b="15290"/>
          <a:stretch/>
        </p:blipFill>
        <p:spPr bwMode="auto">
          <a:xfrm>
            <a:off x="198741" y="2938306"/>
            <a:ext cx="11812017" cy="391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7" name="Bottom Right">
            <a:extLst>
              <a:ext uri="{FF2B5EF4-FFF2-40B4-BE49-F238E27FC236}">
                <a16:creationId xmlns:a16="http://schemas.microsoft.com/office/drawing/2014/main" id="{BC215AF5-FFA9-4C85-8878-F43035AB8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88" name="Graphic 157">
              <a:extLst>
                <a:ext uri="{FF2B5EF4-FFF2-40B4-BE49-F238E27FC236}">
                  <a16:creationId xmlns:a16="http://schemas.microsoft.com/office/drawing/2014/main" id="{EB338286-5DC1-4463-87E2-4388674EC7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7428" name="Freeform: Shape 89">
                <a:extLst>
                  <a:ext uri="{FF2B5EF4-FFF2-40B4-BE49-F238E27FC236}">
                    <a16:creationId xmlns:a16="http://schemas.microsoft.com/office/drawing/2014/main" id="{8A6607C6-EA90-4F34-8B8F-56691A42F1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29" name="Freeform: Shape 90">
                <a:extLst>
                  <a:ext uri="{FF2B5EF4-FFF2-40B4-BE49-F238E27FC236}">
                    <a16:creationId xmlns:a16="http://schemas.microsoft.com/office/drawing/2014/main" id="{A87F6E48-7CA3-452B-8C3E-88B9AF76EF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30" name="Freeform: Shape 91">
                <a:extLst>
                  <a:ext uri="{FF2B5EF4-FFF2-40B4-BE49-F238E27FC236}">
                    <a16:creationId xmlns:a16="http://schemas.microsoft.com/office/drawing/2014/main" id="{D38220CD-53DE-405B-A58D-2FA422A264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31" name="Freeform: Shape 92">
                <a:extLst>
                  <a:ext uri="{FF2B5EF4-FFF2-40B4-BE49-F238E27FC236}">
                    <a16:creationId xmlns:a16="http://schemas.microsoft.com/office/drawing/2014/main" id="{75E166A3-1086-43DA-920F-D5C97183F6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32" name="Freeform: Shape 93">
                <a:extLst>
                  <a:ext uri="{FF2B5EF4-FFF2-40B4-BE49-F238E27FC236}">
                    <a16:creationId xmlns:a16="http://schemas.microsoft.com/office/drawing/2014/main" id="{30446995-E7D9-4F39-9C86-12056CDE30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33" name="Freeform: Shape 94">
                <a:extLst>
                  <a:ext uri="{FF2B5EF4-FFF2-40B4-BE49-F238E27FC236}">
                    <a16:creationId xmlns:a16="http://schemas.microsoft.com/office/drawing/2014/main" id="{D932DF78-C4CC-412F-B5AB-20D6F03950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34" name="Freeform: Shape 95">
                <a:extLst>
                  <a:ext uri="{FF2B5EF4-FFF2-40B4-BE49-F238E27FC236}">
                    <a16:creationId xmlns:a16="http://schemas.microsoft.com/office/drawing/2014/main" id="{B5DDC2F2-5D70-49F7-AB51-1642E7B4F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435" name="Freeform: Shape 88">
              <a:extLst>
                <a:ext uri="{FF2B5EF4-FFF2-40B4-BE49-F238E27FC236}">
                  <a16:creationId xmlns:a16="http://schemas.microsoft.com/office/drawing/2014/main" id="{7396055B-908F-4FDA-9BDC-EF69168B2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27752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515D8-54CD-86E9-91B8-E874BD5B4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Gate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8338E-B744-03DD-CDC4-3718BF387197}"/>
              </a:ext>
            </a:extLst>
          </p:cNvPr>
          <p:cNvSpPr txBox="1"/>
          <p:nvPr/>
        </p:nvSpPr>
        <p:spPr>
          <a:xfrm>
            <a:off x="727059" y="2280173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https://tinyurl.com/paews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A3E783-5A57-E4FE-0FBC-0121E07609BC}"/>
              </a:ext>
            </a:extLst>
          </p:cNvPr>
          <p:cNvSpPr txBox="1"/>
          <p:nvPr/>
        </p:nvSpPr>
        <p:spPr>
          <a:xfrm>
            <a:off x="914400" y="4030824"/>
            <a:ext cx="4934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Modify it for OR gate or reduce hidden layers</a:t>
            </a:r>
          </a:p>
        </p:txBody>
      </p:sp>
    </p:spTree>
    <p:extLst>
      <p:ext uri="{BB962C8B-B14F-4D97-AF65-F5344CB8AC3E}">
        <p14:creationId xmlns:p14="http://schemas.microsoft.com/office/powerpoint/2010/main" val="10622227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0" name="Bottom Right">
            <a:extLst>
              <a:ext uri="{FF2B5EF4-FFF2-40B4-BE49-F238E27FC236}">
                <a16:creationId xmlns:a16="http://schemas.microsoft.com/office/drawing/2014/main" id="{33609D13-CB83-4F4B-BB01-27F01BE4E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2BD156E-E42F-4CFB-89AD-312AEC753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42" name="Graphic 157">
              <a:extLst>
                <a:ext uri="{FF2B5EF4-FFF2-40B4-BE49-F238E27FC236}">
                  <a16:creationId xmlns:a16="http://schemas.microsoft.com/office/drawing/2014/main" id="{C8B96A24-322B-419A-847B-E8C600AA5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27E1425-F9A6-4F2D-8335-CBA7062B91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7DF7F24-8721-4CD5-AE3B-C72BCE2882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0C58FE3-4394-46E8-9039-2D69C594B8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2D8E899-B726-49F6-9C9F-59A3147011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42131D2-A82F-4603-9B6A-EA00FEB82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CCDA1D5-C84B-470D-A2E1-5E51E8A856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BF2B54C-D2E2-4A3E-8DA8-E56D7375C9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2505F4D-B4C3-4EB9-9252-F7229CBD1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AB42BE-D021-44A3-8609-7CCE81EF1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192" y="744909"/>
            <a:ext cx="5797883" cy="31554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82212152-4195-48F7-A5C5-C0D4B77EB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1001191"/>
            <a:ext cx="4781280" cy="4781280"/>
          </a:xfrm>
          <a:prstGeom prst="rect">
            <a:avLst/>
          </a:prstGeom>
        </p:spPr>
      </p:pic>
      <p:grpSp>
        <p:nvGrpSpPr>
          <p:cNvPr id="52" name="Top left">
            <a:extLst>
              <a:ext uri="{FF2B5EF4-FFF2-40B4-BE49-F238E27FC236}">
                <a16:creationId xmlns:a16="http://schemas.microsoft.com/office/drawing/2014/main" id="{FF47B612-7B2E-4A09-9B53-40BDE4350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99A3C89-9112-4DA1-8BB8-8DE0F7A70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0847D53-C868-4FD8-A29C-4C44BCBA9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11266F6-080B-489F-9B02-B5C4DE4EB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A0BBAD6-8B87-4B31-89B8-E2C854FF3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D79712E-3AD5-4656-A6A0-54C4087A0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1635E33-4458-4D3F-A1C4-264AC5221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432BB39-F871-43E7-A232-C65BFFA9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AE45D09-4993-4718-82A0-BA2217EB2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2" name="Cross">
            <a:extLst>
              <a:ext uri="{FF2B5EF4-FFF2-40B4-BE49-F238E27FC236}">
                <a16:creationId xmlns:a16="http://schemas.microsoft.com/office/drawing/2014/main" id="{3BC5998F-E162-4A33-9E87-01942908A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259320D-EB3E-4C80-8E86-8A18306B2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07AF5EE-95F6-4B57-B8DD-5051D2EB9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BA3C5DE-0E3A-4089-B944-BEC3EA95A73C}"/>
              </a:ext>
            </a:extLst>
          </p:cNvPr>
          <p:cNvSpPr txBox="1"/>
          <p:nvPr/>
        </p:nvSpPr>
        <p:spPr>
          <a:xfrm>
            <a:off x="6216073" y="4664249"/>
            <a:ext cx="306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Jawwad.shamsi@nu.edu.pk</a:t>
            </a:r>
          </a:p>
        </p:txBody>
      </p:sp>
    </p:spTree>
    <p:extLst>
      <p:ext uri="{BB962C8B-B14F-4D97-AF65-F5344CB8AC3E}">
        <p14:creationId xmlns:p14="http://schemas.microsoft.com/office/powerpoint/2010/main" val="74033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8047-20B0-8BE4-5EAB-3C7632371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vs Programming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665C73-75CA-B3C4-7449-51C8CF6228AA}"/>
              </a:ext>
            </a:extLst>
          </p:cNvPr>
          <p:cNvSpPr/>
          <p:nvPr/>
        </p:nvSpPr>
        <p:spPr>
          <a:xfrm>
            <a:off x="5094513" y="1894422"/>
            <a:ext cx="2202026" cy="17628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Conventional Computer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8C22B5F-9A05-98F0-CB00-9E35A5FD7A20}"/>
              </a:ext>
            </a:extLst>
          </p:cNvPr>
          <p:cNvCxnSpPr/>
          <p:nvPr/>
        </p:nvCxnSpPr>
        <p:spPr>
          <a:xfrm>
            <a:off x="3629608" y="2313992"/>
            <a:ext cx="14649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A54B64-C4C7-D0EC-50E5-4EE48BD0A684}"/>
              </a:ext>
            </a:extLst>
          </p:cNvPr>
          <p:cNvCxnSpPr/>
          <p:nvPr/>
        </p:nvCxnSpPr>
        <p:spPr>
          <a:xfrm>
            <a:off x="3629607" y="3166188"/>
            <a:ext cx="14649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28E48B-D2F1-28EC-A7C5-01599DDB3E73}"/>
              </a:ext>
            </a:extLst>
          </p:cNvPr>
          <p:cNvCxnSpPr>
            <a:stCxn id="4" idx="3"/>
          </p:cNvCxnSpPr>
          <p:nvPr/>
        </p:nvCxnSpPr>
        <p:spPr>
          <a:xfrm>
            <a:off x="7296539" y="2775857"/>
            <a:ext cx="12782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2D524C-A6C1-0B7D-34AD-B8F03C94365B}"/>
              </a:ext>
            </a:extLst>
          </p:cNvPr>
          <p:cNvSpPr/>
          <p:nvPr/>
        </p:nvSpPr>
        <p:spPr>
          <a:xfrm>
            <a:off x="5094512" y="4742461"/>
            <a:ext cx="2202026" cy="17628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Machine Learning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B5A512-4C99-A019-9AF8-850ABC571710}"/>
              </a:ext>
            </a:extLst>
          </p:cNvPr>
          <p:cNvCxnSpPr/>
          <p:nvPr/>
        </p:nvCxnSpPr>
        <p:spPr>
          <a:xfrm>
            <a:off x="3629607" y="5190931"/>
            <a:ext cx="14649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DBF6A6-1869-08FC-3A85-4548B885B013}"/>
              </a:ext>
            </a:extLst>
          </p:cNvPr>
          <p:cNvCxnSpPr/>
          <p:nvPr/>
        </p:nvCxnSpPr>
        <p:spPr>
          <a:xfrm>
            <a:off x="3629607" y="6173755"/>
            <a:ext cx="14649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4465F8-63A6-45B1-23EB-030319CBBE98}"/>
              </a:ext>
            </a:extLst>
          </p:cNvPr>
          <p:cNvCxnSpPr>
            <a:stCxn id="12" idx="3"/>
          </p:cNvCxnSpPr>
          <p:nvPr/>
        </p:nvCxnSpPr>
        <p:spPr>
          <a:xfrm>
            <a:off x="7296538" y="5623896"/>
            <a:ext cx="12782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BC3985E-F33C-523E-2562-24C52603E210}"/>
              </a:ext>
            </a:extLst>
          </p:cNvPr>
          <p:cNvSpPr txBox="1"/>
          <p:nvPr/>
        </p:nvSpPr>
        <p:spPr>
          <a:xfrm>
            <a:off x="7492868" y="5190931"/>
            <a:ext cx="1081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E4E328-C20C-7ACF-3C28-CE0FBD892995}"/>
              </a:ext>
            </a:extLst>
          </p:cNvPr>
          <p:cNvSpPr txBox="1"/>
          <p:nvPr/>
        </p:nvSpPr>
        <p:spPr>
          <a:xfrm>
            <a:off x="3816219" y="4699828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002483-AB22-0C25-6C4E-A61CD50F56AE}"/>
              </a:ext>
            </a:extLst>
          </p:cNvPr>
          <p:cNvSpPr txBox="1"/>
          <p:nvPr/>
        </p:nvSpPr>
        <p:spPr>
          <a:xfrm>
            <a:off x="3816219" y="5785546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A1AD94-66AA-A341-0351-98A25CB666C4}"/>
              </a:ext>
            </a:extLst>
          </p:cNvPr>
          <p:cNvSpPr txBox="1"/>
          <p:nvPr/>
        </p:nvSpPr>
        <p:spPr>
          <a:xfrm>
            <a:off x="7464242" y="2261053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FACBAE-9362-C450-A6AE-ED3A166F38E6}"/>
              </a:ext>
            </a:extLst>
          </p:cNvPr>
          <p:cNvSpPr txBox="1"/>
          <p:nvPr/>
        </p:nvSpPr>
        <p:spPr>
          <a:xfrm>
            <a:off x="3921215" y="1883775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3F6CB0-F94B-77BA-72A7-BDFCFCCAD631}"/>
              </a:ext>
            </a:extLst>
          </p:cNvPr>
          <p:cNvSpPr txBox="1"/>
          <p:nvPr/>
        </p:nvSpPr>
        <p:spPr>
          <a:xfrm>
            <a:off x="3792347" y="2732797"/>
            <a:ext cx="1081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1254042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0E572-46E3-4435-9E8E-8225367D8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7C67A-19A3-D0B4-13B3-E6FE03624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of independent variables</a:t>
            </a:r>
          </a:p>
          <a:p>
            <a:pPr lvl="1"/>
            <a:r>
              <a:rPr lang="en-US" dirty="0"/>
              <a:t>Learned to predict the outcome</a:t>
            </a:r>
          </a:p>
        </p:txBody>
      </p:sp>
    </p:spTree>
    <p:extLst>
      <p:ext uri="{BB962C8B-B14F-4D97-AF65-F5344CB8AC3E}">
        <p14:creationId xmlns:p14="http://schemas.microsoft.com/office/powerpoint/2010/main" val="1324750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6FD95-E1AC-3566-2F11-116166F60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A391F-A320-196A-1E70-0F03778E5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 the Grade ?</a:t>
            </a:r>
          </a:p>
          <a:p>
            <a:pPr lvl="1"/>
            <a:r>
              <a:rPr lang="en-US" dirty="0"/>
              <a:t>No. of lectures attended</a:t>
            </a:r>
          </a:p>
          <a:p>
            <a:pPr lvl="1"/>
            <a:r>
              <a:rPr lang="en-US" dirty="0"/>
              <a:t>No of Hours of Self Study</a:t>
            </a:r>
          </a:p>
          <a:p>
            <a:pPr lvl="1"/>
            <a:r>
              <a:rPr lang="en-US" dirty="0"/>
              <a:t>Previous CGPA</a:t>
            </a:r>
          </a:p>
        </p:txBody>
      </p:sp>
    </p:spTree>
    <p:extLst>
      <p:ext uri="{BB962C8B-B14F-4D97-AF65-F5344CB8AC3E}">
        <p14:creationId xmlns:p14="http://schemas.microsoft.com/office/powerpoint/2010/main" val="272412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AD674-DE9F-2804-311F-E4A2CAF2B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2190D18-F70B-9928-2732-0DC396579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857" y="2045256"/>
            <a:ext cx="7314286" cy="4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39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4CADE-99F7-8E0F-C966-81E00A35D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Selection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E34606C-CB78-A39D-35CD-14E2341A7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1970715"/>
            <a:ext cx="7810499" cy="445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43620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LightSeedRightStep">
      <a:dk1>
        <a:srgbClr val="000000"/>
      </a:dk1>
      <a:lt1>
        <a:srgbClr val="FFFFFF"/>
      </a:lt1>
      <a:dk2>
        <a:srgbClr val="243441"/>
      </a:dk2>
      <a:lt2>
        <a:srgbClr val="E8E3E2"/>
      </a:lt2>
      <a:accent1>
        <a:srgbClr val="7EA9B0"/>
      </a:accent1>
      <a:accent2>
        <a:srgbClr val="7F99BA"/>
      </a:accent2>
      <a:accent3>
        <a:srgbClr val="9697C6"/>
      </a:accent3>
      <a:accent4>
        <a:srgbClr val="967FBA"/>
      </a:accent4>
      <a:accent5>
        <a:srgbClr val="BC94C5"/>
      </a:accent5>
      <a:accent6>
        <a:srgbClr val="BA7FAC"/>
      </a:accent6>
      <a:hlink>
        <a:srgbClr val="AE7369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3632</TotalTime>
  <Words>574</Words>
  <Application>Microsoft Office PowerPoint</Application>
  <PresentationFormat>Widescreen</PresentationFormat>
  <Paragraphs>159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Avenir Next LT Pro</vt:lpstr>
      <vt:lpstr>AvenirNext LT Pro Medium</vt:lpstr>
      <vt:lpstr>Calibri</vt:lpstr>
      <vt:lpstr>Cambria Math</vt:lpstr>
      <vt:lpstr>charter</vt:lpstr>
      <vt:lpstr>Posterama</vt:lpstr>
      <vt:lpstr>Segoe UI Semilight</vt:lpstr>
      <vt:lpstr>ExploreVTI</vt:lpstr>
      <vt:lpstr>Introduction to Deep Learning</vt:lpstr>
      <vt:lpstr>About myself</vt:lpstr>
      <vt:lpstr>Topics</vt:lpstr>
      <vt:lpstr>AI vs ML and DL</vt:lpstr>
      <vt:lpstr>ML vs Programming</vt:lpstr>
      <vt:lpstr>Features</vt:lpstr>
      <vt:lpstr>Example of Features</vt:lpstr>
      <vt:lpstr>Features </vt:lpstr>
      <vt:lpstr>Feature Selection</vt:lpstr>
      <vt:lpstr>Overview of ML</vt:lpstr>
      <vt:lpstr>Classification ML Pipeline</vt:lpstr>
      <vt:lpstr>Deep Learning Pipeline</vt:lpstr>
      <vt:lpstr>Neural Network</vt:lpstr>
      <vt:lpstr>Why Non-Linear Transformations</vt:lpstr>
      <vt:lpstr>Deep Neural Network</vt:lpstr>
      <vt:lpstr>Neuron</vt:lpstr>
      <vt:lpstr>Activation Function</vt:lpstr>
      <vt:lpstr>A few Activation Functions</vt:lpstr>
      <vt:lpstr>Sigmoid Activation Function</vt:lpstr>
      <vt:lpstr>Neuron (Weighted Sum +Activation)</vt:lpstr>
      <vt:lpstr>Neuron</vt:lpstr>
      <vt:lpstr>Output of DNN</vt:lpstr>
      <vt:lpstr>How to get it right</vt:lpstr>
      <vt:lpstr>Back Propagation</vt:lpstr>
      <vt:lpstr>Cost Function</vt:lpstr>
      <vt:lpstr>Cost Function</vt:lpstr>
      <vt:lpstr>How to minimize the error</vt:lpstr>
      <vt:lpstr>Training</vt:lpstr>
      <vt:lpstr>Different Types of Deep Neural Networks and Applications</vt:lpstr>
      <vt:lpstr>PowerPoint Presentation</vt:lpstr>
      <vt:lpstr>Sentiment Analysis using RNN</vt:lpstr>
      <vt:lpstr>Machine Translation</vt:lpstr>
      <vt:lpstr>Malware Classification</vt:lpstr>
      <vt:lpstr>Cancer Diagnosis using CNN</vt:lpstr>
      <vt:lpstr>Drug Repurposing</vt:lpstr>
      <vt:lpstr>Deepfake</vt:lpstr>
      <vt:lpstr>Chatbot</vt:lpstr>
      <vt:lpstr>Conclusion</vt:lpstr>
      <vt:lpstr>Hands-on Training</vt:lpstr>
      <vt:lpstr>And Gate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of Artificial Intelligence in Cyber Security</dc:title>
  <dc:creator>Dr. Jawwad Ahmed Shamsi</dc:creator>
  <cp:lastModifiedBy>Jawwad Shamsi</cp:lastModifiedBy>
  <cp:revision>61</cp:revision>
  <dcterms:created xsi:type="dcterms:W3CDTF">2022-03-03T20:05:50Z</dcterms:created>
  <dcterms:modified xsi:type="dcterms:W3CDTF">2022-06-25T12:17:41Z</dcterms:modified>
</cp:coreProperties>
</file>