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9" r:id="rId12"/>
    <p:sldId id="278" r:id="rId13"/>
    <p:sldId id="275" r:id="rId14"/>
    <p:sldId id="266" r:id="rId15"/>
    <p:sldId id="281" r:id="rId16"/>
    <p:sldId id="273" r:id="rId17"/>
    <p:sldId id="271" r:id="rId18"/>
    <p:sldId id="274" r:id="rId19"/>
    <p:sldId id="272" r:id="rId20"/>
    <p:sldId id="282" r:id="rId21"/>
    <p:sldId id="283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4911B-9FCC-4855-B34A-38767801E4D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2707-96B5-4817-AB59-45F5093C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8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D2707-96B5-4817-AB59-45F5093CC7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D2707-96B5-4817-AB59-45F5093CC7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82D9-3749-B14C-A521-2C983012F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43FC9-E06A-53D6-C867-8818F231D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A6332-7CD5-6714-F0CC-82270AEC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C7F17-B711-DD25-DAD6-8200CE4C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9EB6F-1916-3B68-CF98-B50B3C3C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F194-182C-CDCF-3F48-97FAAC55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4E2C7-C084-E637-527F-D0E4C1AC5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C189-7683-D793-DD23-F2988D8B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FE8E3-5DE7-4D11-FF4D-8EF5EFA0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D8FFB-FC47-45EE-F91D-4C1FC8AB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BC568-C47B-9D0C-0AE1-9ECF2E951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3F751-7EC7-5829-0FB4-98B96FA83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9AD5-056B-FD5B-B0E4-30149787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6D1FA-6902-A0AE-FBA9-B0E94CB4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4B70-245A-6B78-8795-A6280C6B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7FF5-82C1-A70B-B1E8-39B3FFDB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1115-E503-1D30-3632-9F4B9988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A1CAB-FADF-BCB7-6A04-F13173CF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BA95-5753-A2FC-CFBE-CC8F1EDA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59379-842F-0750-C650-E1A42393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F7FF-F709-388B-16BD-5CA7CF6A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BED5C-7C54-EF14-9CC5-B1049A6C0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EBCCB-8245-31AB-EC14-0F3E36E0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A327-5226-7EB4-EA92-F805526F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9C0A-C4AC-0C0E-5DED-4A9474D0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8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735B-E233-AE4E-C14E-C7795A16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1106-211C-1493-244A-F52A145F6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132B-3F00-9259-07C9-966564972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56631-6295-8C35-97A6-A4739BCB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64842-E8C7-F208-4EE9-29A4FAAF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5D2D-24E7-EEB9-3EB1-9C166458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9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1299-D457-3C85-19DC-0EC6CEB5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9C7A7-5FCF-493F-06C3-EB5F19E12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032A0-F37B-07B5-B449-2E1B9749D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BFECA-F2EE-919B-F254-6B3A7A8E8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F701E-8341-17C4-E4D0-6C09B8AD6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F71A5-B714-93AA-7134-8A36AA69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E0217-FCEC-4013-028C-647933CA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41026-918E-852E-7E21-58B44DA1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9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ACCF-458A-8818-6556-708B7DF9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9AE67-3E65-C792-82DC-8332C6FD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8950E-B492-52C0-4D9B-DAE8E49B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E9B61-2F8F-F94A-4D5D-049D7D61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8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1A216-29C1-2747-28ED-EDCB8783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F2FD9-F956-37A7-5AEF-A50853D0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6BFF4-93E2-C321-D5A2-7B82DFBF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25A9-B9C6-76B2-335E-785C7A79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F0ED5-A816-80CA-AE72-F2F37AA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EB61-252F-EAA1-40A4-C13782A80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D7E55-27DF-F373-B1E5-AF8152B2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933BE-AA31-7344-9C14-500C6E78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94662-2BF5-1B1E-EAF7-E3BB560D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8CED-2A12-6B88-C2DF-D4CFD6A6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CC836-036D-F1FE-3099-FBFD96B02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5E1-3009-390F-CA9A-639545E5C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7AC1F-275D-56FC-77A0-BC318CAF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37435-10FD-FBF0-8D9E-C876BA67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00D68-029C-1C5D-E73F-1C4FAF71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E4E8E-524C-90AA-1A58-A18D64D6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D43F5-B557-1C50-7C44-58EFA56FE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266C9-EB11-DBF0-A615-AE6E63E6A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C5EE-E71A-4A7A-A299-A3E7A7D24FD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8AC2-CE1E-ED91-BDE8-35B7A8932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DDAA-9211-FFC1-E5B8-CF976956A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8B26E-05E7-4175-A3BE-32B2D20B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What%20If%20There%20Was%20a%203rd%20Industrial%20Revolution_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CBC2-3012-B575-8E3F-FF6E6CC29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5637"/>
            <a:ext cx="9144000" cy="437012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Competitive Advantage for Pakistan through Research &amp; Development in Engineering &amp; Technology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48272-2F87-E210-92D9-775E19F81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0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526A-2AE3-61D1-0283-3A6D64F4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of Industrial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A1D8-BCFC-DA77-7B30-1BE481EF1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69353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Poor Working Conditions</a:t>
            </a:r>
          </a:p>
          <a:p>
            <a:r>
              <a:rPr lang="en-US" b="1" dirty="0"/>
              <a:t>Poor Living Conditions</a:t>
            </a:r>
          </a:p>
          <a:p>
            <a:r>
              <a:rPr lang="en-US" b="1" dirty="0"/>
              <a:t>Low Wages</a:t>
            </a:r>
          </a:p>
          <a:p>
            <a:r>
              <a:rPr lang="en-US" b="1" dirty="0"/>
              <a:t>Child Labor</a:t>
            </a:r>
          </a:p>
          <a:p>
            <a:r>
              <a:rPr lang="en-US" b="1" dirty="0"/>
              <a:t>Pollution</a:t>
            </a:r>
          </a:p>
          <a:p>
            <a:r>
              <a:rPr lang="en-US" b="1" dirty="0"/>
              <a:t>Social Changes &amp; Pressures</a:t>
            </a:r>
          </a:p>
          <a:p>
            <a:r>
              <a:rPr lang="en-US" b="1" dirty="0"/>
              <a:t>Stress &amp; Psychological Problems</a:t>
            </a:r>
          </a:p>
          <a:p>
            <a:r>
              <a:rPr lang="en-US" b="1" dirty="0"/>
              <a:t>Health Issues</a:t>
            </a:r>
          </a:p>
          <a:p>
            <a:r>
              <a:rPr lang="en-US" b="1" dirty="0"/>
              <a:t>Fast Paced Changes in Lifestyle</a:t>
            </a:r>
          </a:p>
          <a:p>
            <a:r>
              <a:rPr lang="en-US" b="1" dirty="0"/>
              <a:t>International Work Environment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40E31-F373-23E0-C654-2C4E3C623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69353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Derailment </a:t>
            </a:r>
          </a:p>
          <a:p>
            <a:r>
              <a:rPr lang="en-US" b="1" dirty="0"/>
              <a:t>Privacy Issues</a:t>
            </a:r>
          </a:p>
          <a:p>
            <a:r>
              <a:rPr lang="en-US" b="1" dirty="0"/>
              <a:t>Ethical Dilemmas </a:t>
            </a:r>
          </a:p>
          <a:p>
            <a:r>
              <a:rPr lang="en-US" b="1" dirty="0"/>
              <a:t>White Collar Crimes</a:t>
            </a:r>
          </a:p>
          <a:p>
            <a:r>
              <a:rPr lang="en-US" b="1" dirty="0"/>
              <a:t>Corporate Cartels</a:t>
            </a:r>
          </a:p>
          <a:p>
            <a:r>
              <a:rPr lang="en-US" b="1" dirty="0"/>
              <a:t>Practices of Financial Institutions </a:t>
            </a:r>
          </a:p>
          <a:p>
            <a:r>
              <a:rPr lang="en-US" b="1" dirty="0"/>
              <a:t>Mega Cities </a:t>
            </a:r>
          </a:p>
          <a:p>
            <a:pPr lvl="1"/>
            <a:r>
              <a:rPr lang="en-US" b="1" dirty="0"/>
              <a:t>High Urbanization Rate</a:t>
            </a:r>
          </a:p>
          <a:p>
            <a:pPr lvl="1"/>
            <a:r>
              <a:rPr lang="en-US" b="1" dirty="0"/>
              <a:t>Stress on Infrastructure</a:t>
            </a:r>
          </a:p>
          <a:p>
            <a:pPr lvl="1"/>
            <a:r>
              <a:rPr lang="en-US" b="1" dirty="0"/>
              <a:t>Complications in Management</a:t>
            </a:r>
          </a:p>
          <a:p>
            <a:pPr lvl="1"/>
            <a:r>
              <a:rPr lang="en-US" b="1" dirty="0"/>
              <a:t>High Crime Rates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74D5-C446-34A5-88E2-B712E7BC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4D9DB-67B3-2F3A-0621-7F13618B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2. Concepts of Competitive and Comparative Advantages of Nations </a:t>
            </a:r>
          </a:p>
        </p:txBody>
      </p:sp>
    </p:spTree>
    <p:extLst>
      <p:ext uri="{BB962C8B-B14F-4D97-AF65-F5344CB8AC3E}">
        <p14:creationId xmlns:p14="http://schemas.microsoft.com/office/powerpoint/2010/main" val="75296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DD33-758C-3656-AD2C-33815EC5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Competitive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34DE-5F31-60B7-71DC-62BCFECF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People. People are the driving force behind most competitive advantage.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Organizational Culture &amp; Structure.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Processes &amp; Practices.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Products &amp; Intellectual Property.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Capital &amp; Natural Resources.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4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74D5-C446-34A5-88E2-B712E7BC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4D9DB-67B3-2F3A-0621-7F13618B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3. Recent Example of Economic Growth – China &amp; Bangladesh  </a:t>
            </a:r>
          </a:p>
        </p:txBody>
      </p:sp>
    </p:spTree>
    <p:extLst>
      <p:ext uri="{BB962C8B-B14F-4D97-AF65-F5344CB8AC3E}">
        <p14:creationId xmlns:p14="http://schemas.microsoft.com/office/powerpoint/2010/main" val="249977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8035-19C2-2741-587D-3C34D3B4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 of Economic Development of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935C-747C-7AA1-8B2C-CEF8F54E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Agriculture Reforms</a:t>
            </a:r>
          </a:p>
          <a:p>
            <a:r>
              <a:rPr lang="en-US" b="1" dirty="0"/>
              <a:t>Township and Village Enterprises</a:t>
            </a:r>
          </a:p>
          <a:p>
            <a:r>
              <a:rPr lang="en-US" b="1" dirty="0"/>
              <a:t>The Textile Revolution</a:t>
            </a:r>
          </a:p>
          <a:p>
            <a:r>
              <a:rPr lang="en-US" b="1" dirty="0"/>
              <a:t>Skill Enhancement of Labors</a:t>
            </a:r>
          </a:p>
          <a:p>
            <a:r>
              <a:rPr lang="en-US" b="1" dirty="0"/>
              <a:t>Overseas Education Programs</a:t>
            </a:r>
          </a:p>
          <a:p>
            <a:r>
              <a:rPr lang="en-US" b="1" dirty="0"/>
              <a:t>Shift to Electronic Economy</a:t>
            </a:r>
          </a:p>
          <a:p>
            <a:r>
              <a:rPr lang="en-US" b="1" dirty="0"/>
              <a:t>The Copycat Culture</a:t>
            </a:r>
          </a:p>
          <a:p>
            <a:r>
              <a:rPr lang="en-US" b="1" dirty="0"/>
              <a:t>The Global Factory</a:t>
            </a:r>
          </a:p>
          <a:p>
            <a:r>
              <a:rPr lang="en-US" b="1" dirty="0"/>
              <a:t>Formation of Conglomerates</a:t>
            </a:r>
          </a:p>
          <a:p>
            <a:r>
              <a:rPr lang="en-US" b="1" dirty="0"/>
              <a:t>Linking Economy with Global Trade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5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8035-19C2-2741-587D-3C34D3B4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Development in Bangladesh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935C-747C-7AA1-8B2C-CEF8F54E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Rising Middle Class </a:t>
            </a:r>
          </a:p>
          <a:p>
            <a:r>
              <a:rPr lang="en-US" b="1" dirty="0"/>
              <a:t>Inclusion of Women in Workforce </a:t>
            </a:r>
          </a:p>
          <a:p>
            <a:r>
              <a:rPr lang="en-US" b="1" dirty="0"/>
              <a:t>Microfinancing</a:t>
            </a:r>
          </a:p>
          <a:p>
            <a:r>
              <a:rPr lang="en-US" b="1" dirty="0"/>
              <a:t>Socially Inclusive Education System</a:t>
            </a:r>
          </a:p>
          <a:p>
            <a:r>
              <a:rPr lang="en-US" b="1" dirty="0"/>
              <a:t>Better Health Care Facilities</a:t>
            </a:r>
          </a:p>
          <a:p>
            <a:r>
              <a:rPr lang="en-US" b="1" dirty="0"/>
              <a:t>Technological Advancements</a:t>
            </a:r>
          </a:p>
          <a:p>
            <a:r>
              <a:rPr lang="en-US" b="1" dirty="0"/>
              <a:t>Investment in infrastructure</a:t>
            </a:r>
          </a:p>
          <a:p>
            <a:r>
              <a:rPr lang="en-US" b="1" dirty="0"/>
              <a:t>Export-Led Growth</a:t>
            </a:r>
          </a:p>
          <a:p>
            <a:r>
              <a:rPr lang="en-US" b="1" dirty="0"/>
              <a:t>Foreign Remittances</a:t>
            </a:r>
          </a:p>
          <a:p>
            <a:r>
              <a:rPr lang="en-US" b="1" dirty="0"/>
              <a:t>Monolithic Culture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5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 chart of Rostow’s Stages of Economic Growth as described in the text">
            <a:extLst>
              <a:ext uri="{FF2B5EF4-FFF2-40B4-BE49-F238E27FC236}">
                <a16:creationId xmlns:a16="http://schemas.microsoft.com/office/drawing/2014/main" id="{439961E7-C1CF-5A78-15D5-EB783023F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174" y="1454046"/>
            <a:ext cx="8749869" cy="4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1A1B1-98C8-92AF-349B-DBC037E75C88}"/>
              </a:ext>
            </a:extLst>
          </p:cNvPr>
          <p:cNvSpPr txBox="1"/>
          <p:nvPr/>
        </p:nvSpPr>
        <p:spPr>
          <a:xfrm>
            <a:off x="1020418" y="629154"/>
            <a:ext cx="959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Rostow’s Stages of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354285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74D5-C446-34A5-88E2-B712E7BC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4D9DB-67B3-2F3A-0621-7F13618B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4. Issues &amp; Challenges in the Economic Growth of Pakistan </a:t>
            </a:r>
          </a:p>
        </p:txBody>
      </p:sp>
    </p:spTree>
    <p:extLst>
      <p:ext uri="{BB962C8B-B14F-4D97-AF65-F5344CB8AC3E}">
        <p14:creationId xmlns:p14="http://schemas.microsoft.com/office/powerpoint/2010/main" val="268948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C142-799E-E2A4-BA39-402006D2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of Economic Development</a:t>
            </a:r>
          </a:p>
        </p:txBody>
      </p:sp>
      <p:pic>
        <p:nvPicPr>
          <p:cNvPr id="2052" name="Picture 4" descr="factors-affecting-economic-development">
            <a:extLst>
              <a:ext uri="{FF2B5EF4-FFF2-40B4-BE49-F238E27FC236}">
                <a16:creationId xmlns:a16="http://schemas.microsoft.com/office/drawing/2014/main" id="{559D8349-991C-3542-36AD-E7DFEE788B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49" y="1825625"/>
            <a:ext cx="74637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72027-2FE8-26B4-4574-BA2C81EAAE61}"/>
              </a:ext>
            </a:extLst>
          </p:cNvPr>
          <p:cNvSpPr txBox="1"/>
          <p:nvPr/>
        </p:nvSpPr>
        <p:spPr>
          <a:xfrm>
            <a:off x="7576333" y="5807631"/>
            <a:ext cx="199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highlight>
                  <a:srgbClr val="FFFFFF"/>
                </a:highlight>
              </a:rPr>
              <a:t>aaaaaaaaaaaa</a:t>
            </a:r>
            <a:endParaRPr lang="en-US" dirty="0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1311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74D5-C446-34A5-88E2-B712E7BC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4D9DB-67B3-2F3A-0621-7F13618B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5. The Winning Way for Pakistan </a:t>
            </a:r>
          </a:p>
        </p:txBody>
      </p:sp>
    </p:spTree>
    <p:extLst>
      <p:ext uri="{BB962C8B-B14F-4D97-AF65-F5344CB8AC3E}">
        <p14:creationId xmlns:p14="http://schemas.microsoft.com/office/powerpoint/2010/main" val="139297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CBC2-3012-B575-8E3F-FF6E6CC29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84293"/>
            <a:ext cx="9144000" cy="437012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73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Phases of Industrial Growth in West</a:t>
            </a:r>
            <a:endParaRPr lang="en-US" sz="73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48272-2F87-E210-92D9-775E19F81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2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AF6CB1-85BC-154E-1AD7-D1D8B9302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0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B1B9-35CF-B040-5A77-0165C01D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Innovation Index  - Top Five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B1F67-4EBD-690E-B8F4-4FC1863D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690688"/>
            <a:ext cx="11812249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Country					Per Capita Income 	% World 	Per Capita 	GDP					Income			Income		Rank		Rank</a:t>
            </a:r>
          </a:p>
          <a:p>
            <a:pPr marL="0" indent="0" algn="l">
              <a:buNone/>
            </a:pPr>
            <a:endParaRPr lang="en-US" sz="1800" b="1" dirty="0">
              <a:solidFill>
                <a:srgbClr val="3B3B3B"/>
              </a:solidFill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1800" b="1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Switzerland (Number 1 in 2020)		$80,296			388%		9		17</a:t>
            </a:r>
          </a:p>
          <a:p>
            <a:pPr algn="l">
              <a:buFont typeface="+mj-lt"/>
              <a:buAutoNum type="arabicPeriod"/>
            </a:pPr>
            <a:r>
              <a:rPr lang="en-US" sz="1800" b="1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Sweden (2)				$54,075			301%		20		22</a:t>
            </a:r>
          </a:p>
          <a:p>
            <a:pPr algn="l">
              <a:buFont typeface="+mj-lt"/>
              <a:buAutoNum type="arabicPeriod"/>
            </a:pPr>
            <a:r>
              <a:rPr lang="en-US" sz="1800" b="1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United States of America (3)		$59,939			350%		13		1</a:t>
            </a:r>
          </a:p>
          <a:p>
            <a:pPr algn="l">
              <a:buFont typeface="+mj-lt"/>
              <a:buAutoNum type="arabicPeriod"/>
            </a:pPr>
            <a:r>
              <a:rPr lang="en-US" sz="1800" b="1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United Kingdom (4)			$39,532			263%		26		5</a:t>
            </a:r>
          </a:p>
          <a:p>
            <a:pPr algn="l">
              <a:buFont typeface="+mj-lt"/>
              <a:buAutoNum type="arabicPeriod"/>
            </a:pPr>
            <a:r>
              <a:rPr lang="en-US" sz="1800" b="1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Republic of Korea (10)			$29,958			227%		36		10</a:t>
            </a:r>
          </a:p>
          <a:p>
            <a:pPr marL="0" indent="0" algn="l">
              <a:buNone/>
            </a:pPr>
            <a:r>
              <a:rPr lang="en-US" sz="1800" b="1" dirty="0">
                <a:solidFill>
                  <a:srgbClr val="3B3B3B"/>
                </a:solidFill>
                <a:latin typeface="Arial" panose="020B0604020202020204" pitchFamily="34" charset="0"/>
              </a:rPr>
              <a:t>99. Pakistan				&amp;01,285			090%		160		40</a:t>
            </a:r>
            <a:endParaRPr lang="en-US" sz="1800" b="1" i="0" dirty="0">
              <a:solidFill>
                <a:srgbClr val="3B3B3B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3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71A0-3169-BC29-969E-5E63322F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Competitive Advantage</a:t>
            </a:r>
          </a:p>
        </p:txBody>
      </p:sp>
      <p:pic>
        <p:nvPicPr>
          <p:cNvPr id="3074" name="Picture 2" descr="Competitive advantage">
            <a:extLst>
              <a:ext uri="{FF2B5EF4-FFF2-40B4-BE49-F238E27FC236}">
                <a16:creationId xmlns:a16="http://schemas.microsoft.com/office/drawing/2014/main" id="{1E313721-FD63-D691-084D-A095BDF55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9" y="1533378"/>
            <a:ext cx="9298744" cy="47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2E991-28FF-5FA4-A24F-4FFF80E3A55D}"/>
              </a:ext>
            </a:extLst>
          </p:cNvPr>
          <p:cNvSpPr txBox="1"/>
          <p:nvPr/>
        </p:nvSpPr>
        <p:spPr>
          <a:xfrm>
            <a:off x="8567228" y="5900364"/>
            <a:ext cx="163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FFFFFF"/>
                </a:highlight>
              </a:rPr>
              <a:t>aaaaaaaaaaaaaaa</a:t>
            </a:r>
            <a:endParaRPr lang="en-US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118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DAE1-0FD3-73DC-E407-E4C53609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Winning Way for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8181-FF4B-9394-7267-E61166FF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Vigilant Management of Economic Development Phases by Government</a:t>
            </a:r>
          </a:p>
          <a:p>
            <a:r>
              <a:rPr lang="en-US" b="1" dirty="0"/>
              <a:t>Active Participation of Stakeholders in the Economic Development Programs </a:t>
            </a:r>
          </a:p>
          <a:p>
            <a:r>
              <a:rPr lang="en-US" b="1" dirty="0"/>
              <a:t>National Efficiency Management Program</a:t>
            </a:r>
          </a:p>
          <a:p>
            <a:r>
              <a:rPr lang="en-US" b="1" dirty="0"/>
              <a:t>Integration of Supply Chain</a:t>
            </a:r>
          </a:p>
          <a:p>
            <a:r>
              <a:rPr lang="en-US" b="1" dirty="0"/>
              <a:t>Investment in International Commercial Relationships </a:t>
            </a:r>
          </a:p>
          <a:p>
            <a:r>
              <a:rPr lang="en-US" b="1" dirty="0"/>
              <a:t>Enforcement of Contracts</a:t>
            </a:r>
          </a:p>
          <a:p>
            <a:r>
              <a:rPr lang="en-US" b="1" dirty="0"/>
              <a:t>Culture of Entrepreneurship</a:t>
            </a:r>
          </a:p>
          <a:p>
            <a:r>
              <a:rPr lang="en-US" b="1" dirty="0"/>
              <a:t>Facilitation in Scaling Up </a:t>
            </a:r>
          </a:p>
          <a:p>
            <a:r>
              <a:rPr lang="en-US" b="1" dirty="0"/>
              <a:t>Withdrawal of Subsidies after Infant Period</a:t>
            </a:r>
          </a:p>
          <a:p>
            <a:r>
              <a:rPr lang="en-US" b="1" dirty="0"/>
              <a:t>Let Competitive Advantage be Dynamic</a:t>
            </a:r>
          </a:p>
          <a:p>
            <a:r>
              <a:rPr lang="en-US" b="1" dirty="0"/>
              <a:t>National Research Centres on Commercial Basis</a:t>
            </a:r>
          </a:p>
          <a:p>
            <a:r>
              <a:rPr lang="en-US" b="1" dirty="0"/>
              <a:t>Deregulation and Minimum Government Intervention</a:t>
            </a:r>
          </a:p>
          <a:p>
            <a:r>
              <a:rPr lang="en-US" b="1" dirty="0"/>
              <a:t>Privatization  </a:t>
            </a:r>
          </a:p>
          <a:p>
            <a:r>
              <a:rPr lang="en-US" b="1" dirty="0"/>
              <a:t>Savings &amp; Investments </a:t>
            </a:r>
          </a:p>
        </p:txBody>
      </p:sp>
    </p:spTree>
    <p:extLst>
      <p:ext uri="{BB962C8B-B14F-4D97-AF65-F5344CB8AC3E}">
        <p14:creationId xmlns:p14="http://schemas.microsoft.com/office/powerpoint/2010/main" val="3045079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D453-DA9E-20EC-2A88-47010102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0403-ED8C-1E25-6DEB-8AF9DBE9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8674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&#10;&#10;Description automatically generated">
            <a:extLst>
              <a:ext uri="{FF2B5EF4-FFF2-40B4-BE49-F238E27FC236}">
                <a16:creationId xmlns:a16="http://schemas.microsoft.com/office/drawing/2014/main" id="{17392BC4-AB89-89D0-0DAA-A6A9D4FC9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6" r="-1" b="20179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7" name="Picture 6" descr="A picture containing building, altar&#10;&#10;Description automatically generated">
            <a:extLst>
              <a:ext uri="{FF2B5EF4-FFF2-40B4-BE49-F238E27FC236}">
                <a16:creationId xmlns:a16="http://schemas.microsoft.com/office/drawing/2014/main" id="{6273EBA3-1615-9269-B101-E4A2A29DD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9" b="4642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Content Placeholder 4" descr="A picture containing text, water, outdoor, boat&#10;&#10;Description automatically generated">
            <a:extLst>
              <a:ext uri="{FF2B5EF4-FFF2-40B4-BE49-F238E27FC236}">
                <a16:creationId xmlns:a16="http://schemas.microsoft.com/office/drawing/2014/main" id="{9AC524D6-F7AC-CDDF-4441-01ADEF66F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" b="2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9" name="Picture 8" descr="A picture containing sky, outdoor, beach, shore&#10;&#10;Description automatically generated">
            <a:extLst>
              <a:ext uri="{FF2B5EF4-FFF2-40B4-BE49-F238E27FC236}">
                <a16:creationId xmlns:a16="http://schemas.microsoft.com/office/drawing/2014/main" id="{518B668D-8336-DC7F-A45B-859A3C9849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E661F-D4FB-1384-31C8-1B149E72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229801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FD211-DABC-9880-F6D8-92F66A67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Phases of Industrial Revolution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FD816D-0BBC-A41B-6986-22EF578A8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214" y="2298654"/>
            <a:ext cx="9818556" cy="44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4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C15D-6149-9EFD-8D34-1387BDDD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365125"/>
            <a:ext cx="1019700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 in the First Wave of Industrial Revolution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E78F84-C3F9-12EB-8BD3-A1FDADC41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24666"/>
            <a:ext cx="10515600" cy="35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4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B902-84B1-DF09-01F2-E73B20D1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3226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 in the Second Wave of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9639-19F9-C719-584F-C219477B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8194B6-B593-C866-610D-3902DB5C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5939"/>
            <a:ext cx="9753600" cy="52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2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85DB-69FE-42A3-5A68-D9E0311E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 in the Third Wave of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A028-C9B9-3B69-0FF8-1A6793BD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Global Communication</a:t>
            </a:r>
          </a:p>
          <a:p>
            <a:r>
              <a:rPr lang="en-US" b="1" dirty="0"/>
              <a:t>Automation</a:t>
            </a:r>
          </a:p>
          <a:p>
            <a:r>
              <a:rPr lang="en-US" b="1" dirty="0"/>
              <a:t>Globalization</a:t>
            </a:r>
          </a:p>
          <a:p>
            <a:pPr lvl="1"/>
            <a:r>
              <a:rPr lang="en-US" b="1" dirty="0"/>
              <a:t>Cultural</a:t>
            </a:r>
          </a:p>
          <a:p>
            <a:pPr lvl="1"/>
            <a:r>
              <a:rPr lang="en-US" b="1" dirty="0"/>
              <a:t>Economical</a:t>
            </a:r>
          </a:p>
          <a:p>
            <a:pPr lvl="1"/>
            <a:r>
              <a:rPr lang="en-US" b="1" dirty="0"/>
              <a:t>Political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/>
              <a:t>Moving away from Carbon Economy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/>
              <a:t>Sustainability – Triple Bottomline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hlinkClick r:id="rId2" action="ppaction://hlinkfile"/>
              </a:rPr>
              <a:t>What If There Was a 3rd Industrial Revolution_.mp4</a:t>
            </a:r>
            <a:endParaRPr lang="en-US" sz="2800" dirty="0"/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5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43DC-93FE-3CE7-1272-E27E477E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11" y="365125"/>
            <a:ext cx="10664687" cy="1325563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 in the Fourth Wave of Industrial Revolution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0ED4EA-03B3-5124-50F8-D794DA2B4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415" y="1825625"/>
            <a:ext cx="6523169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57269-FD5E-C42D-D022-F758284014B3}"/>
              </a:ext>
            </a:extLst>
          </p:cNvPr>
          <p:cNvSpPr txBox="1"/>
          <p:nvPr/>
        </p:nvSpPr>
        <p:spPr>
          <a:xfrm>
            <a:off x="7863840" y="5753685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FFFFFF"/>
                </a:highlight>
              </a:rPr>
              <a:t>Aaaaaaaaaaaaa</a:t>
            </a:r>
            <a:endParaRPr lang="en-US" dirty="0">
              <a:solidFill>
                <a:schemeClr val="bg1"/>
              </a:solidFill>
              <a:highlight>
                <a:srgbClr val="FFFFFF"/>
              </a:highlight>
            </a:endParaRPr>
          </a:p>
          <a:p>
            <a:r>
              <a:rPr lang="en-US" dirty="0" err="1">
                <a:solidFill>
                  <a:schemeClr val="bg1"/>
                </a:solidFill>
                <a:highlight>
                  <a:srgbClr val="FFFFFF"/>
                </a:highlight>
              </a:rPr>
              <a:t>aaaaaaaaaaaaa</a:t>
            </a:r>
            <a:endParaRPr lang="en-US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026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07CD-BC48-AE50-4142-6A62003F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Industrial Revolutions Impacted Us?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8BBB8C-FA81-297E-9FCA-7C52493DC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056" y="2054083"/>
            <a:ext cx="8964117" cy="44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0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1729</TotalTime>
  <Words>582</Words>
  <Application>Microsoft Office PowerPoint</Application>
  <PresentationFormat>Widescreen</PresentationFormat>
  <Paragraphs>111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Office Theme</vt:lpstr>
      <vt:lpstr>         Competitive Advantage for Pakistan through Research &amp; Development in Engineering &amp; Technology </vt:lpstr>
      <vt:lpstr>        1. Phases of Industrial Growth in West</vt:lpstr>
      <vt:lpstr>Industrial Revolution</vt:lpstr>
      <vt:lpstr>Phases of Industrial Revolution</vt:lpstr>
      <vt:lpstr>Developments in the First Wave of Industrial Revolution</vt:lpstr>
      <vt:lpstr>Developments in the Second Wave of Industrial Revolution</vt:lpstr>
      <vt:lpstr>Developments in the Third Wave of Industrial Revolution</vt:lpstr>
      <vt:lpstr>Developments in the Fourth Wave of Industrial Revolution</vt:lpstr>
      <vt:lpstr>How Industrial Revolutions Impacted Us?</vt:lpstr>
      <vt:lpstr>Challenges of Industrial Growth</vt:lpstr>
      <vt:lpstr>PowerPoint Presentation</vt:lpstr>
      <vt:lpstr>Sources of Competitive Advantage</vt:lpstr>
      <vt:lpstr>PowerPoint Presentation</vt:lpstr>
      <vt:lpstr>Phases of Economic Development of China</vt:lpstr>
      <vt:lpstr>Economic Development in Bangladesh</vt:lpstr>
      <vt:lpstr>PowerPoint Presentation</vt:lpstr>
      <vt:lpstr>PowerPoint Presentation</vt:lpstr>
      <vt:lpstr>Factors of Economic Development</vt:lpstr>
      <vt:lpstr>PowerPoint Presentation</vt:lpstr>
      <vt:lpstr>PowerPoint Presentation</vt:lpstr>
      <vt:lpstr>Global Innovation Index  - Top Five Countries</vt:lpstr>
      <vt:lpstr>Strategies for Competitive Advantage</vt:lpstr>
      <vt:lpstr>The Winning Way for Pakistan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Competitive Advantage for Pakistan through Research &amp; Development in Engineering &amp; Technology </dc:title>
  <dc:creator>Iqbal Hashmi</dc:creator>
  <cp:lastModifiedBy>Iqbal Hashmi</cp:lastModifiedBy>
  <cp:revision>9</cp:revision>
  <dcterms:created xsi:type="dcterms:W3CDTF">2022-06-02T08:40:23Z</dcterms:created>
  <dcterms:modified xsi:type="dcterms:W3CDTF">2022-06-04T15:54:25Z</dcterms:modified>
</cp:coreProperties>
</file>