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1" r:id="rId1"/>
  </p:sldMasterIdLst>
  <p:notesMasterIdLst>
    <p:notesMasterId r:id="rId29"/>
  </p:notesMasterIdLst>
  <p:handoutMasterIdLst>
    <p:handoutMasterId r:id="rId30"/>
  </p:handoutMasterIdLst>
  <p:sldIdLst>
    <p:sldId id="256" r:id="rId2"/>
    <p:sldId id="269" r:id="rId3"/>
    <p:sldId id="257" r:id="rId4"/>
    <p:sldId id="274" r:id="rId5"/>
    <p:sldId id="273" r:id="rId6"/>
    <p:sldId id="275" r:id="rId7"/>
    <p:sldId id="276" r:id="rId8"/>
    <p:sldId id="277" r:id="rId9"/>
    <p:sldId id="260" r:id="rId10"/>
    <p:sldId id="278" r:id="rId11"/>
    <p:sldId id="264" r:id="rId12"/>
    <p:sldId id="266" r:id="rId13"/>
    <p:sldId id="281" r:id="rId14"/>
    <p:sldId id="282" r:id="rId15"/>
    <p:sldId id="262" r:id="rId16"/>
    <p:sldId id="284" r:id="rId17"/>
    <p:sldId id="261" r:id="rId18"/>
    <p:sldId id="267" r:id="rId19"/>
    <p:sldId id="268" r:id="rId20"/>
    <p:sldId id="287" r:id="rId21"/>
    <p:sldId id="286" r:id="rId22"/>
    <p:sldId id="288" r:id="rId23"/>
    <p:sldId id="289" r:id="rId24"/>
    <p:sldId id="290" r:id="rId25"/>
    <p:sldId id="291" r:id="rId26"/>
    <p:sldId id="292" r:id="rId27"/>
    <p:sldId id="293" r:id="rId28"/>
  </p:sldIdLst>
  <p:sldSz cx="12192000" cy="6858000"/>
  <p:notesSz cx="9928225"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1D4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0" d="100"/>
          <a:sy n="70" d="100"/>
        </p:scale>
        <p:origin x="660"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handoutMaster" Target="handoutMasters/handoutMaster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FEE4730-0A47-4EAB-927D-D6FFBB603162}" type="doc">
      <dgm:prSet loTypeId="urn:microsoft.com/office/officeart/2005/8/layout/hierarchy4" loCatId="list" qsTypeId="urn:microsoft.com/office/officeart/2005/8/quickstyle/3d9" qsCatId="3D" csTypeId="urn:microsoft.com/office/officeart/2005/8/colors/accent3_4" csCatId="accent3" phldr="1"/>
      <dgm:spPr/>
      <dgm:t>
        <a:bodyPr/>
        <a:lstStyle/>
        <a:p>
          <a:endParaRPr lang="en-US"/>
        </a:p>
      </dgm:t>
    </dgm:pt>
    <dgm:pt modelId="{745F9540-AF2A-4523-8575-9A0E05156C19}">
      <dgm:prSet phldrT="[Text]"/>
      <dgm:spPr/>
      <dgm:t>
        <a:bodyPr/>
        <a:lstStyle/>
        <a:p>
          <a:r>
            <a:rPr lang="en-US" dirty="0"/>
            <a:t>Visibility </a:t>
          </a:r>
        </a:p>
      </dgm:t>
    </dgm:pt>
    <dgm:pt modelId="{04B3F72D-3B1C-4EE8-8F8A-FC6BB6C0562F}" type="parTrans" cxnId="{BE1ED30B-BEE3-4675-A475-691F8A34E213}">
      <dgm:prSet/>
      <dgm:spPr/>
      <dgm:t>
        <a:bodyPr/>
        <a:lstStyle/>
        <a:p>
          <a:endParaRPr lang="en-US"/>
        </a:p>
      </dgm:t>
    </dgm:pt>
    <dgm:pt modelId="{62B28764-E96F-41F6-BB15-883D9051F070}" type="sibTrans" cxnId="{BE1ED30B-BEE3-4675-A475-691F8A34E213}">
      <dgm:prSet/>
      <dgm:spPr/>
      <dgm:t>
        <a:bodyPr/>
        <a:lstStyle/>
        <a:p>
          <a:endParaRPr lang="en-US"/>
        </a:p>
      </dgm:t>
    </dgm:pt>
    <dgm:pt modelId="{CC11DA6F-6B4F-437B-9705-487B67E4C34A}">
      <dgm:prSet phldrT="[Text]"/>
      <dgm:spPr/>
      <dgm:t>
        <a:bodyPr/>
        <a:lstStyle/>
        <a:p>
          <a:r>
            <a:rPr lang="en-US" dirty="0"/>
            <a:t>Sharing</a:t>
          </a:r>
        </a:p>
      </dgm:t>
    </dgm:pt>
    <dgm:pt modelId="{84822902-4DE9-4481-A816-E3AEB88CA18A}" type="parTrans" cxnId="{907E8358-866D-423C-9773-361BB0D88DF8}">
      <dgm:prSet/>
      <dgm:spPr/>
      <dgm:t>
        <a:bodyPr/>
        <a:lstStyle/>
        <a:p>
          <a:endParaRPr lang="en-US"/>
        </a:p>
      </dgm:t>
    </dgm:pt>
    <dgm:pt modelId="{57C80950-1230-4D20-B89E-E75BBCB69377}" type="sibTrans" cxnId="{907E8358-866D-423C-9773-361BB0D88DF8}">
      <dgm:prSet/>
      <dgm:spPr/>
      <dgm:t>
        <a:bodyPr/>
        <a:lstStyle/>
        <a:p>
          <a:endParaRPr lang="en-US"/>
        </a:p>
      </dgm:t>
    </dgm:pt>
    <dgm:pt modelId="{7527C2FE-1965-4663-8997-47B94E6D0CD9}">
      <dgm:prSet phldrT="[Text]"/>
      <dgm:spPr/>
      <dgm:t>
        <a:bodyPr/>
        <a:lstStyle/>
        <a:p>
          <a:r>
            <a:rPr lang="en-US" dirty="0"/>
            <a:t>Fairness</a:t>
          </a:r>
        </a:p>
      </dgm:t>
    </dgm:pt>
    <dgm:pt modelId="{39F63E03-0AAB-41B8-8D50-203F874C5AB8}" type="parTrans" cxnId="{D29E874D-E0BB-45BE-B74A-7BD34E84BF99}">
      <dgm:prSet/>
      <dgm:spPr/>
      <dgm:t>
        <a:bodyPr/>
        <a:lstStyle/>
        <a:p>
          <a:endParaRPr lang="en-US"/>
        </a:p>
      </dgm:t>
    </dgm:pt>
    <dgm:pt modelId="{A27DA858-543B-4E56-A9DB-03C763A4152A}" type="sibTrans" cxnId="{D29E874D-E0BB-45BE-B74A-7BD34E84BF99}">
      <dgm:prSet/>
      <dgm:spPr/>
      <dgm:t>
        <a:bodyPr/>
        <a:lstStyle/>
        <a:p>
          <a:endParaRPr lang="en-US"/>
        </a:p>
      </dgm:t>
    </dgm:pt>
    <dgm:pt modelId="{055ED10B-E61F-4CE7-8FF1-9ACA5A5704F3}">
      <dgm:prSet phldrT="[Text]"/>
      <dgm:spPr/>
      <dgm:t>
        <a:bodyPr/>
        <a:lstStyle/>
        <a:p>
          <a:r>
            <a:rPr lang="en-US" dirty="0"/>
            <a:t>Independence </a:t>
          </a:r>
        </a:p>
      </dgm:t>
    </dgm:pt>
    <dgm:pt modelId="{7E6E31FD-12D8-47E5-B891-AF85E04352FB}" type="parTrans" cxnId="{25BE00E0-6771-4371-A169-39E07C286350}">
      <dgm:prSet/>
      <dgm:spPr/>
      <dgm:t>
        <a:bodyPr/>
        <a:lstStyle/>
        <a:p>
          <a:endParaRPr lang="en-US"/>
        </a:p>
      </dgm:t>
    </dgm:pt>
    <dgm:pt modelId="{C2D25455-7751-40CD-9CD9-A0A28FBFDE24}" type="sibTrans" cxnId="{25BE00E0-6771-4371-A169-39E07C286350}">
      <dgm:prSet/>
      <dgm:spPr/>
      <dgm:t>
        <a:bodyPr/>
        <a:lstStyle/>
        <a:p>
          <a:endParaRPr lang="en-US"/>
        </a:p>
      </dgm:t>
    </dgm:pt>
    <dgm:pt modelId="{3BE9DFAD-3348-455B-AD2B-2A2A2F8C2176}" type="pres">
      <dgm:prSet presAssocID="{0FEE4730-0A47-4EAB-927D-D6FFBB603162}" presName="Name0" presStyleCnt="0">
        <dgm:presLayoutVars>
          <dgm:chPref val="1"/>
          <dgm:dir/>
          <dgm:animOne val="branch"/>
          <dgm:animLvl val="lvl"/>
          <dgm:resizeHandles/>
        </dgm:presLayoutVars>
      </dgm:prSet>
      <dgm:spPr/>
      <dgm:t>
        <a:bodyPr/>
        <a:lstStyle/>
        <a:p>
          <a:endParaRPr lang="en-US"/>
        </a:p>
      </dgm:t>
    </dgm:pt>
    <dgm:pt modelId="{C63E0427-4770-45C8-A62B-B774C072641A}" type="pres">
      <dgm:prSet presAssocID="{745F9540-AF2A-4523-8575-9A0E05156C19}" presName="vertOne" presStyleCnt="0"/>
      <dgm:spPr/>
      <dgm:t>
        <a:bodyPr/>
        <a:lstStyle/>
        <a:p>
          <a:endParaRPr lang="en-US"/>
        </a:p>
      </dgm:t>
    </dgm:pt>
    <dgm:pt modelId="{B0A99BC8-BA55-4A3D-999F-2CE3CB0061BC}" type="pres">
      <dgm:prSet presAssocID="{745F9540-AF2A-4523-8575-9A0E05156C19}" presName="txOne" presStyleLbl="node0" presStyleIdx="0" presStyleCnt="4">
        <dgm:presLayoutVars>
          <dgm:chPref val="3"/>
        </dgm:presLayoutVars>
      </dgm:prSet>
      <dgm:spPr/>
      <dgm:t>
        <a:bodyPr/>
        <a:lstStyle/>
        <a:p>
          <a:endParaRPr lang="en-US"/>
        </a:p>
      </dgm:t>
    </dgm:pt>
    <dgm:pt modelId="{54552236-C460-49CF-8A0E-CCECB53FAB13}" type="pres">
      <dgm:prSet presAssocID="{745F9540-AF2A-4523-8575-9A0E05156C19}" presName="horzOne" presStyleCnt="0"/>
      <dgm:spPr/>
      <dgm:t>
        <a:bodyPr/>
        <a:lstStyle/>
        <a:p>
          <a:endParaRPr lang="en-US"/>
        </a:p>
      </dgm:t>
    </dgm:pt>
    <dgm:pt modelId="{750B16FD-2083-4472-817B-75BB749C2508}" type="pres">
      <dgm:prSet presAssocID="{62B28764-E96F-41F6-BB15-883D9051F070}" presName="sibSpaceOne" presStyleCnt="0"/>
      <dgm:spPr/>
      <dgm:t>
        <a:bodyPr/>
        <a:lstStyle/>
        <a:p>
          <a:endParaRPr lang="en-US"/>
        </a:p>
      </dgm:t>
    </dgm:pt>
    <dgm:pt modelId="{DA4E75CF-4D96-45EE-A79A-BBEC758E93EC}" type="pres">
      <dgm:prSet presAssocID="{CC11DA6F-6B4F-437B-9705-487B67E4C34A}" presName="vertOne" presStyleCnt="0"/>
      <dgm:spPr/>
      <dgm:t>
        <a:bodyPr/>
        <a:lstStyle/>
        <a:p>
          <a:endParaRPr lang="en-US"/>
        </a:p>
      </dgm:t>
    </dgm:pt>
    <dgm:pt modelId="{264E298D-2177-4292-A350-6D34760CFF2E}" type="pres">
      <dgm:prSet presAssocID="{CC11DA6F-6B4F-437B-9705-487B67E4C34A}" presName="txOne" presStyleLbl="node0" presStyleIdx="1" presStyleCnt="4">
        <dgm:presLayoutVars>
          <dgm:chPref val="3"/>
        </dgm:presLayoutVars>
      </dgm:prSet>
      <dgm:spPr/>
      <dgm:t>
        <a:bodyPr/>
        <a:lstStyle/>
        <a:p>
          <a:endParaRPr lang="en-US"/>
        </a:p>
      </dgm:t>
    </dgm:pt>
    <dgm:pt modelId="{3957834B-BB96-4A14-976B-A94C2B100EE3}" type="pres">
      <dgm:prSet presAssocID="{CC11DA6F-6B4F-437B-9705-487B67E4C34A}" presName="horzOne" presStyleCnt="0"/>
      <dgm:spPr/>
      <dgm:t>
        <a:bodyPr/>
        <a:lstStyle/>
        <a:p>
          <a:endParaRPr lang="en-US"/>
        </a:p>
      </dgm:t>
    </dgm:pt>
    <dgm:pt modelId="{5C4B8516-CF0F-4958-A8E6-C2E03571C078}" type="pres">
      <dgm:prSet presAssocID="{57C80950-1230-4D20-B89E-E75BBCB69377}" presName="sibSpaceOne" presStyleCnt="0"/>
      <dgm:spPr/>
      <dgm:t>
        <a:bodyPr/>
        <a:lstStyle/>
        <a:p>
          <a:endParaRPr lang="en-US"/>
        </a:p>
      </dgm:t>
    </dgm:pt>
    <dgm:pt modelId="{C80C9F5A-DD78-496E-A5BC-9A1539D79D12}" type="pres">
      <dgm:prSet presAssocID="{7527C2FE-1965-4663-8997-47B94E6D0CD9}" presName="vertOne" presStyleCnt="0"/>
      <dgm:spPr/>
      <dgm:t>
        <a:bodyPr/>
        <a:lstStyle/>
        <a:p>
          <a:endParaRPr lang="en-US"/>
        </a:p>
      </dgm:t>
    </dgm:pt>
    <dgm:pt modelId="{503F5C22-1C6F-4793-8C95-F230C65A803C}" type="pres">
      <dgm:prSet presAssocID="{7527C2FE-1965-4663-8997-47B94E6D0CD9}" presName="txOne" presStyleLbl="node0" presStyleIdx="2" presStyleCnt="4">
        <dgm:presLayoutVars>
          <dgm:chPref val="3"/>
        </dgm:presLayoutVars>
      </dgm:prSet>
      <dgm:spPr/>
      <dgm:t>
        <a:bodyPr/>
        <a:lstStyle/>
        <a:p>
          <a:endParaRPr lang="en-US"/>
        </a:p>
      </dgm:t>
    </dgm:pt>
    <dgm:pt modelId="{D897185F-F6D1-4E6B-A68B-36EEC3336626}" type="pres">
      <dgm:prSet presAssocID="{7527C2FE-1965-4663-8997-47B94E6D0CD9}" presName="horzOne" presStyleCnt="0"/>
      <dgm:spPr/>
      <dgm:t>
        <a:bodyPr/>
        <a:lstStyle/>
        <a:p>
          <a:endParaRPr lang="en-US"/>
        </a:p>
      </dgm:t>
    </dgm:pt>
    <dgm:pt modelId="{00E6EC3A-AE96-486E-9D02-C405C431A183}" type="pres">
      <dgm:prSet presAssocID="{A27DA858-543B-4E56-A9DB-03C763A4152A}" presName="sibSpaceOne" presStyleCnt="0"/>
      <dgm:spPr/>
      <dgm:t>
        <a:bodyPr/>
        <a:lstStyle/>
        <a:p>
          <a:endParaRPr lang="en-US"/>
        </a:p>
      </dgm:t>
    </dgm:pt>
    <dgm:pt modelId="{FA806306-6455-4E15-B52A-09222C07A3D5}" type="pres">
      <dgm:prSet presAssocID="{055ED10B-E61F-4CE7-8FF1-9ACA5A5704F3}" presName="vertOne" presStyleCnt="0"/>
      <dgm:spPr/>
      <dgm:t>
        <a:bodyPr/>
        <a:lstStyle/>
        <a:p>
          <a:endParaRPr lang="en-US"/>
        </a:p>
      </dgm:t>
    </dgm:pt>
    <dgm:pt modelId="{0F790828-6E93-4FBA-AA68-0802E223C2D2}" type="pres">
      <dgm:prSet presAssocID="{055ED10B-E61F-4CE7-8FF1-9ACA5A5704F3}" presName="txOne" presStyleLbl="node0" presStyleIdx="3" presStyleCnt="4">
        <dgm:presLayoutVars>
          <dgm:chPref val="3"/>
        </dgm:presLayoutVars>
      </dgm:prSet>
      <dgm:spPr/>
      <dgm:t>
        <a:bodyPr/>
        <a:lstStyle/>
        <a:p>
          <a:endParaRPr lang="en-US"/>
        </a:p>
      </dgm:t>
    </dgm:pt>
    <dgm:pt modelId="{1ADEE3D2-557E-4BFB-A593-968E45F721CB}" type="pres">
      <dgm:prSet presAssocID="{055ED10B-E61F-4CE7-8FF1-9ACA5A5704F3}" presName="horzOne" presStyleCnt="0"/>
      <dgm:spPr/>
      <dgm:t>
        <a:bodyPr/>
        <a:lstStyle/>
        <a:p>
          <a:endParaRPr lang="en-US"/>
        </a:p>
      </dgm:t>
    </dgm:pt>
  </dgm:ptLst>
  <dgm:cxnLst>
    <dgm:cxn modelId="{25BE00E0-6771-4371-A169-39E07C286350}" srcId="{0FEE4730-0A47-4EAB-927D-D6FFBB603162}" destId="{055ED10B-E61F-4CE7-8FF1-9ACA5A5704F3}" srcOrd="3" destOrd="0" parTransId="{7E6E31FD-12D8-47E5-B891-AF85E04352FB}" sibTransId="{C2D25455-7751-40CD-9CD9-A0A28FBFDE24}"/>
    <dgm:cxn modelId="{0E4ADEDB-FAB7-4A3E-B995-73C368531A79}" type="presOf" srcId="{CC11DA6F-6B4F-437B-9705-487B67E4C34A}" destId="{264E298D-2177-4292-A350-6D34760CFF2E}" srcOrd="0" destOrd="0" presId="urn:microsoft.com/office/officeart/2005/8/layout/hierarchy4"/>
    <dgm:cxn modelId="{D29E874D-E0BB-45BE-B74A-7BD34E84BF99}" srcId="{0FEE4730-0A47-4EAB-927D-D6FFBB603162}" destId="{7527C2FE-1965-4663-8997-47B94E6D0CD9}" srcOrd="2" destOrd="0" parTransId="{39F63E03-0AAB-41B8-8D50-203F874C5AB8}" sibTransId="{A27DA858-543B-4E56-A9DB-03C763A4152A}"/>
    <dgm:cxn modelId="{525C7D56-6DFE-43D6-A13D-847BC43AC1D3}" type="presOf" srcId="{7527C2FE-1965-4663-8997-47B94E6D0CD9}" destId="{503F5C22-1C6F-4793-8C95-F230C65A803C}" srcOrd="0" destOrd="0" presId="urn:microsoft.com/office/officeart/2005/8/layout/hierarchy4"/>
    <dgm:cxn modelId="{809DCBE0-5C88-4D51-A394-7B8E0A238E3C}" type="presOf" srcId="{055ED10B-E61F-4CE7-8FF1-9ACA5A5704F3}" destId="{0F790828-6E93-4FBA-AA68-0802E223C2D2}" srcOrd="0" destOrd="0" presId="urn:microsoft.com/office/officeart/2005/8/layout/hierarchy4"/>
    <dgm:cxn modelId="{77F7274C-DD5B-49A7-8F0B-92C314989411}" type="presOf" srcId="{745F9540-AF2A-4523-8575-9A0E05156C19}" destId="{B0A99BC8-BA55-4A3D-999F-2CE3CB0061BC}" srcOrd="0" destOrd="0" presId="urn:microsoft.com/office/officeart/2005/8/layout/hierarchy4"/>
    <dgm:cxn modelId="{028C980B-FF7A-4F73-A844-0A3D28271BE8}" type="presOf" srcId="{0FEE4730-0A47-4EAB-927D-D6FFBB603162}" destId="{3BE9DFAD-3348-455B-AD2B-2A2A2F8C2176}" srcOrd="0" destOrd="0" presId="urn:microsoft.com/office/officeart/2005/8/layout/hierarchy4"/>
    <dgm:cxn modelId="{907E8358-866D-423C-9773-361BB0D88DF8}" srcId="{0FEE4730-0A47-4EAB-927D-D6FFBB603162}" destId="{CC11DA6F-6B4F-437B-9705-487B67E4C34A}" srcOrd="1" destOrd="0" parTransId="{84822902-4DE9-4481-A816-E3AEB88CA18A}" sibTransId="{57C80950-1230-4D20-B89E-E75BBCB69377}"/>
    <dgm:cxn modelId="{BE1ED30B-BEE3-4675-A475-691F8A34E213}" srcId="{0FEE4730-0A47-4EAB-927D-D6FFBB603162}" destId="{745F9540-AF2A-4523-8575-9A0E05156C19}" srcOrd="0" destOrd="0" parTransId="{04B3F72D-3B1C-4EE8-8F8A-FC6BB6C0562F}" sibTransId="{62B28764-E96F-41F6-BB15-883D9051F070}"/>
    <dgm:cxn modelId="{E3631F12-4A2E-42EC-B0EC-68EBA017F051}" type="presParOf" srcId="{3BE9DFAD-3348-455B-AD2B-2A2A2F8C2176}" destId="{C63E0427-4770-45C8-A62B-B774C072641A}" srcOrd="0" destOrd="0" presId="urn:microsoft.com/office/officeart/2005/8/layout/hierarchy4"/>
    <dgm:cxn modelId="{A61A185F-440B-4A33-8EEB-864CE9BAC7B2}" type="presParOf" srcId="{C63E0427-4770-45C8-A62B-B774C072641A}" destId="{B0A99BC8-BA55-4A3D-999F-2CE3CB0061BC}" srcOrd="0" destOrd="0" presId="urn:microsoft.com/office/officeart/2005/8/layout/hierarchy4"/>
    <dgm:cxn modelId="{AC32819C-4F21-43A4-84B7-15C99F6379C5}" type="presParOf" srcId="{C63E0427-4770-45C8-A62B-B774C072641A}" destId="{54552236-C460-49CF-8A0E-CCECB53FAB13}" srcOrd="1" destOrd="0" presId="urn:microsoft.com/office/officeart/2005/8/layout/hierarchy4"/>
    <dgm:cxn modelId="{4FE331FF-2DDC-4D38-A279-0662836A9C82}" type="presParOf" srcId="{3BE9DFAD-3348-455B-AD2B-2A2A2F8C2176}" destId="{750B16FD-2083-4472-817B-75BB749C2508}" srcOrd="1" destOrd="0" presId="urn:microsoft.com/office/officeart/2005/8/layout/hierarchy4"/>
    <dgm:cxn modelId="{A93B149F-E158-4D5C-BA3B-FBAA08D344BF}" type="presParOf" srcId="{3BE9DFAD-3348-455B-AD2B-2A2A2F8C2176}" destId="{DA4E75CF-4D96-45EE-A79A-BBEC758E93EC}" srcOrd="2" destOrd="0" presId="urn:microsoft.com/office/officeart/2005/8/layout/hierarchy4"/>
    <dgm:cxn modelId="{4A764AA6-35D1-42DB-BF65-93BE957DA3BB}" type="presParOf" srcId="{DA4E75CF-4D96-45EE-A79A-BBEC758E93EC}" destId="{264E298D-2177-4292-A350-6D34760CFF2E}" srcOrd="0" destOrd="0" presId="urn:microsoft.com/office/officeart/2005/8/layout/hierarchy4"/>
    <dgm:cxn modelId="{501A7F88-ABB6-4771-9B9C-54D92DA43492}" type="presParOf" srcId="{DA4E75CF-4D96-45EE-A79A-BBEC758E93EC}" destId="{3957834B-BB96-4A14-976B-A94C2B100EE3}" srcOrd="1" destOrd="0" presId="urn:microsoft.com/office/officeart/2005/8/layout/hierarchy4"/>
    <dgm:cxn modelId="{29D0C115-19B8-4F34-8450-077D8B3785E5}" type="presParOf" srcId="{3BE9DFAD-3348-455B-AD2B-2A2A2F8C2176}" destId="{5C4B8516-CF0F-4958-A8E6-C2E03571C078}" srcOrd="3" destOrd="0" presId="urn:microsoft.com/office/officeart/2005/8/layout/hierarchy4"/>
    <dgm:cxn modelId="{4475B6C4-5E52-4EBB-BCD1-4733FCC71D82}" type="presParOf" srcId="{3BE9DFAD-3348-455B-AD2B-2A2A2F8C2176}" destId="{C80C9F5A-DD78-496E-A5BC-9A1539D79D12}" srcOrd="4" destOrd="0" presId="urn:microsoft.com/office/officeart/2005/8/layout/hierarchy4"/>
    <dgm:cxn modelId="{99865961-9F62-49B4-8E81-8AA942483FBC}" type="presParOf" srcId="{C80C9F5A-DD78-496E-A5BC-9A1539D79D12}" destId="{503F5C22-1C6F-4793-8C95-F230C65A803C}" srcOrd="0" destOrd="0" presId="urn:microsoft.com/office/officeart/2005/8/layout/hierarchy4"/>
    <dgm:cxn modelId="{4AC9E575-57B8-4EC7-9A19-4076DDAFB0CB}" type="presParOf" srcId="{C80C9F5A-DD78-496E-A5BC-9A1539D79D12}" destId="{D897185F-F6D1-4E6B-A68B-36EEC3336626}" srcOrd="1" destOrd="0" presId="urn:microsoft.com/office/officeart/2005/8/layout/hierarchy4"/>
    <dgm:cxn modelId="{EF0AC97C-E83D-48BD-8D39-B069DE597BB6}" type="presParOf" srcId="{3BE9DFAD-3348-455B-AD2B-2A2A2F8C2176}" destId="{00E6EC3A-AE96-486E-9D02-C405C431A183}" srcOrd="5" destOrd="0" presId="urn:microsoft.com/office/officeart/2005/8/layout/hierarchy4"/>
    <dgm:cxn modelId="{59F332C5-5E35-4FA2-83D2-0AA87DCA9F42}" type="presParOf" srcId="{3BE9DFAD-3348-455B-AD2B-2A2A2F8C2176}" destId="{FA806306-6455-4E15-B52A-09222C07A3D5}" srcOrd="6" destOrd="0" presId="urn:microsoft.com/office/officeart/2005/8/layout/hierarchy4"/>
    <dgm:cxn modelId="{6F2A9EBF-2C5B-4E5C-96D2-D70926389829}" type="presParOf" srcId="{FA806306-6455-4E15-B52A-09222C07A3D5}" destId="{0F790828-6E93-4FBA-AA68-0802E223C2D2}" srcOrd="0" destOrd="0" presId="urn:microsoft.com/office/officeart/2005/8/layout/hierarchy4"/>
    <dgm:cxn modelId="{5F466423-16B0-45ED-AD5C-072E53F9350F}" type="presParOf" srcId="{FA806306-6455-4E15-B52A-09222C07A3D5}" destId="{1ADEE3D2-557E-4BFB-A593-968E45F721CB}"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A99BC8-BA55-4A3D-999F-2CE3CB0061BC}">
      <dsp:nvSpPr>
        <dsp:cNvPr id="0" name=""/>
        <dsp:cNvSpPr/>
      </dsp:nvSpPr>
      <dsp:spPr>
        <a:xfrm>
          <a:off x="1853" y="0"/>
          <a:ext cx="1808171" cy="3572301"/>
        </a:xfrm>
        <a:prstGeom prst="roundRect">
          <a:avLst>
            <a:gd name="adj" fmla="val 10000"/>
          </a:avLst>
        </a:prstGeom>
        <a:solidFill>
          <a:schemeClr val="accent3">
            <a:shade val="6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a:t>Visibility </a:t>
          </a:r>
        </a:p>
      </dsp:txBody>
      <dsp:txXfrm>
        <a:off x="54813" y="52960"/>
        <a:ext cx="1702251" cy="3466381"/>
      </dsp:txXfrm>
    </dsp:sp>
    <dsp:sp modelId="{264E298D-2177-4292-A350-6D34760CFF2E}">
      <dsp:nvSpPr>
        <dsp:cNvPr id="0" name=""/>
        <dsp:cNvSpPr/>
      </dsp:nvSpPr>
      <dsp:spPr>
        <a:xfrm>
          <a:off x="2113798" y="0"/>
          <a:ext cx="1808171" cy="3572301"/>
        </a:xfrm>
        <a:prstGeom prst="roundRect">
          <a:avLst>
            <a:gd name="adj" fmla="val 10000"/>
          </a:avLst>
        </a:prstGeom>
        <a:solidFill>
          <a:schemeClr val="accent3">
            <a:shade val="6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a:t>Sharing</a:t>
          </a:r>
        </a:p>
      </dsp:txBody>
      <dsp:txXfrm>
        <a:off x="2166758" y="52960"/>
        <a:ext cx="1702251" cy="3466381"/>
      </dsp:txXfrm>
    </dsp:sp>
    <dsp:sp modelId="{503F5C22-1C6F-4793-8C95-F230C65A803C}">
      <dsp:nvSpPr>
        <dsp:cNvPr id="0" name=""/>
        <dsp:cNvSpPr/>
      </dsp:nvSpPr>
      <dsp:spPr>
        <a:xfrm>
          <a:off x="4225742" y="0"/>
          <a:ext cx="1808171" cy="3572301"/>
        </a:xfrm>
        <a:prstGeom prst="roundRect">
          <a:avLst>
            <a:gd name="adj" fmla="val 10000"/>
          </a:avLst>
        </a:prstGeom>
        <a:solidFill>
          <a:schemeClr val="accent3">
            <a:shade val="6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a:t>Fairness</a:t>
          </a:r>
        </a:p>
      </dsp:txBody>
      <dsp:txXfrm>
        <a:off x="4278702" y="52960"/>
        <a:ext cx="1702251" cy="3466381"/>
      </dsp:txXfrm>
    </dsp:sp>
    <dsp:sp modelId="{0F790828-6E93-4FBA-AA68-0802E223C2D2}">
      <dsp:nvSpPr>
        <dsp:cNvPr id="0" name=""/>
        <dsp:cNvSpPr/>
      </dsp:nvSpPr>
      <dsp:spPr>
        <a:xfrm>
          <a:off x="6337687" y="0"/>
          <a:ext cx="1808171" cy="3572301"/>
        </a:xfrm>
        <a:prstGeom prst="roundRect">
          <a:avLst>
            <a:gd name="adj" fmla="val 10000"/>
          </a:avLst>
        </a:prstGeom>
        <a:solidFill>
          <a:schemeClr val="accent3">
            <a:shade val="60000"/>
            <a:hueOff val="0"/>
            <a:satOff val="0"/>
            <a:lumOff val="0"/>
            <a:alphaOff val="0"/>
          </a:schemeClr>
        </a:solidFill>
        <a:ln>
          <a:noFill/>
        </a:ln>
        <a:effectLst/>
        <a:sp3d extrusionH="152250" prstMaterial="matte">
          <a:bevelT w="165100" prst="coolSlant"/>
        </a:sp3d>
      </dsp:spPr>
      <dsp:style>
        <a:lnRef idx="0">
          <a:scrgbClr r="0" g="0" b="0"/>
        </a:lnRef>
        <a:fillRef idx="1">
          <a:scrgbClr r="0" g="0" b="0"/>
        </a:fillRef>
        <a:effectRef idx="2">
          <a:scrgbClr r="0" g="0" b="0"/>
        </a:effectRef>
        <a:fontRef idx="minor">
          <a:schemeClr val="lt1"/>
        </a:fontRef>
      </dsp:style>
      <dsp:txBody>
        <a:bodyPr spcFirstLastPara="0" vert="horz" wrap="square" lIns="76200" tIns="76200" rIns="76200" bIns="76200" numCol="1" spcCol="1270" anchor="ctr" anchorCtr="0">
          <a:noAutofit/>
          <a:sp3d extrusionH="28000" prstMaterial="matte"/>
        </a:bodyPr>
        <a:lstStyle/>
        <a:p>
          <a:pPr lvl="0" algn="ctr" defTabSz="889000">
            <a:lnSpc>
              <a:spcPct val="90000"/>
            </a:lnSpc>
            <a:spcBef>
              <a:spcPct val="0"/>
            </a:spcBef>
            <a:spcAft>
              <a:spcPct val="35000"/>
            </a:spcAft>
          </a:pPr>
          <a:r>
            <a:rPr lang="en-US" sz="2000" kern="1200" dirty="0"/>
            <a:t>Independence </a:t>
          </a:r>
        </a:p>
      </dsp:txBody>
      <dsp:txXfrm>
        <a:off x="6390647" y="52960"/>
        <a:ext cx="1702251" cy="3466381"/>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5623697" y="1"/>
            <a:ext cx="4302231" cy="341064"/>
          </a:xfrm>
          <a:prstGeom prst="rect">
            <a:avLst/>
          </a:prstGeom>
        </p:spPr>
        <p:txBody>
          <a:bodyPr vert="horz" lIns="91440" tIns="45720" rIns="91440" bIns="45720" rtlCol="0"/>
          <a:lstStyle>
            <a:lvl1pPr algn="r">
              <a:defRPr sz="1200"/>
            </a:lvl1pPr>
          </a:lstStyle>
          <a:p>
            <a:fld id="{88BF84C4-CAF4-4BE2-81BF-331D18176BDB}" type="datetimeFigureOut">
              <a:rPr lang="en-GB" smtClean="0"/>
              <a:t>18/01/2020</a:t>
            </a:fld>
            <a:endParaRPr lang="en-GB"/>
          </a:p>
        </p:txBody>
      </p:sp>
      <p:sp>
        <p:nvSpPr>
          <p:cNvPr id="4" name="Footer Placeholder 3"/>
          <p:cNvSpPr>
            <a:spLocks noGrp="1"/>
          </p:cNvSpPr>
          <p:nvPr>
            <p:ph type="ftr" sz="quarter" idx="2"/>
          </p:nvPr>
        </p:nvSpPr>
        <p:spPr>
          <a:xfrm>
            <a:off x="0" y="6456612"/>
            <a:ext cx="4302231" cy="34106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5623697" y="6456612"/>
            <a:ext cx="4302231" cy="341063"/>
          </a:xfrm>
          <a:prstGeom prst="rect">
            <a:avLst/>
          </a:prstGeom>
        </p:spPr>
        <p:txBody>
          <a:bodyPr vert="horz" lIns="91440" tIns="45720" rIns="91440" bIns="45720" rtlCol="0" anchor="b"/>
          <a:lstStyle>
            <a:lvl1pPr algn="r">
              <a:defRPr sz="1200"/>
            </a:lvl1pPr>
          </a:lstStyle>
          <a:p>
            <a:fld id="{36C50592-1539-41A5-8C69-0E16772C0188}" type="slidenum">
              <a:rPr lang="en-GB" smtClean="0"/>
              <a:t>‹#›</a:t>
            </a:fld>
            <a:endParaRPr lang="en-GB"/>
          </a:p>
        </p:txBody>
      </p:sp>
    </p:spTree>
    <p:extLst>
      <p:ext uri="{BB962C8B-B14F-4D97-AF65-F5344CB8AC3E}">
        <p14:creationId xmlns:p14="http://schemas.microsoft.com/office/powerpoint/2010/main" val="233790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4302231" cy="341064"/>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23697" y="1"/>
            <a:ext cx="4302231" cy="341064"/>
          </a:xfrm>
          <a:prstGeom prst="rect">
            <a:avLst/>
          </a:prstGeom>
        </p:spPr>
        <p:txBody>
          <a:bodyPr vert="horz" lIns="91440" tIns="45720" rIns="91440" bIns="45720" rtlCol="0"/>
          <a:lstStyle>
            <a:lvl1pPr algn="r">
              <a:defRPr sz="1200"/>
            </a:lvl1pPr>
          </a:lstStyle>
          <a:p>
            <a:fld id="{2F32AA59-3AF9-4DCE-96C2-7F69A56FAF0D}" type="datetimeFigureOut">
              <a:rPr lang="en-US" smtClean="0"/>
              <a:t>1/18/2020</a:t>
            </a:fld>
            <a:endParaRPr lang="en-US"/>
          </a:p>
        </p:txBody>
      </p:sp>
      <p:sp>
        <p:nvSpPr>
          <p:cNvPr id="4" name="Slide Image Placeholder 3"/>
          <p:cNvSpPr>
            <a:spLocks noGrp="1" noRot="1" noChangeAspect="1"/>
          </p:cNvSpPr>
          <p:nvPr>
            <p:ph type="sldImg" idx="2"/>
          </p:nvPr>
        </p:nvSpPr>
        <p:spPr>
          <a:xfrm>
            <a:off x="2925763" y="849313"/>
            <a:ext cx="4076700" cy="229393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92823" y="3271381"/>
            <a:ext cx="7942580" cy="267658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456612"/>
            <a:ext cx="4302231" cy="34106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23697" y="6456612"/>
            <a:ext cx="4302231" cy="341063"/>
          </a:xfrm>
          <a:prstGeom prst="rect">
            <a:avLst/>
          </a:prstGeom>
        </p:spPr>
        <p:txBody>
          <a:bodyPr vert="horz" lIns="91440" tIns="45720" rIns="91440" bIns="45720" rtlCol="0" anchor="b"/>
          <a:lstStyle>
            <a:lvl1pPr algn="r">
              <a:defRPr sz="1200"/>
            </a:lvl1pPr>
          </a:lstStyle>
          <a:p>
            <a:fld id="{B64B9118-22B4-4F7A-980D-23B52D7B812D}" type="slidenum">
              <a:rPr lang="en-US" smtClean="0"/>
              <a:t>‹#›</a:t>
            </a:fld>
            <a:endParaRPr lang="en-US"/>
          </a:p>
        </p:txBody>
      </p:sp>
    </p:spTree>
    <p:extLst>
      <p:ext uri="{BB962C8B-B14F-4D97-AF65-F5344CB8AC3E}">
        <p14:creationId xmlns:p14="http://schemas.microsoft.com/office/powerpoint/2010/main" val="25036744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97EDC99-7730-489E-AD0F-481CCC6411ED}"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36024-9379-4889-9205-CFBFD368C791}" type="slidenum">
              <a:rPr lang="en-US" smtClean="0"/>
              <a:t>‹#›</a:t>
            </a:fld>
            <a:endParaRPr lang="en-US"/>
          </a:p>
        </p:txBody>
      </p:sp>
      <p:pic>
        <p:nvPicPr>
          <p:cNvPr id="7" name="Picture 6">
            <a:extLst>
              <a:ext uri="{FF2B5EF4-FFF2-40B4-BE49-F238E27FC236}">
                <a16:creationId xmlns:a16="http://schemas.microsoft.com/office/drawing/2014/main" id="{316C36FA-D41F-4D30-872D-106EC11DDD25}"/>
              </a:ext>
            </a:extLst>
          </p:cNvPr>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497723"/>
          </a:xfrm>
          <a:prstGeom prst="rect">
            <a:avLst/>
          </a:prstGeom>
        </p:spPr>
      </p:pic>
      <p:pic>
        <p:nvPicPr>
          <p:cNvPr id="8" name="Picture 7">
            <a:extLst>
              <a:ext uri="{FF2B5EF4-FFF2-40B4-BE49-F238E27FC236}">
                <a16:creationId xmlns:a16="http://schemas.microsoft.com/office/drawing/2014/main" id="{0937A49C-D7E6-4AFA-9182-878FD6666C9C}"/>
              </a:ext>
            </a:extLst>
          </p:cNvPr>
          <p:cNvPicPr/>
          <p:nvPr userDrawn="1"/>
        </p:nvPicPr>
        <p:blipFill rotWithShape="1">
          <a:blip r:embed="rId2" cstate="print">
            <a:extLst>
              <a:ext uri="{28A0092B-C50C-407E-A947-70E740481C1C}">
                <a14:useLocalDpi xmlns:a14="http://schemas.microsoft.com/office/drawing/2010/main" val="0"/>
              </a:ext>
            </a:extLst>
          </a:blip>
          <a:srcRect l="313" t="3165" r="77500" b="10443"/>
          <a:stretch/>
        </p:blipFill>
        <p:spPr>
          <a:xfrm>
            <a:off x="-1" y="-3927"/>
            <a:ext cx="9396663" cy="501650"/>
          </a:xfrm>
          <a:prstGeom prst="rect">
            <a:avLst/>
          </a:prstGeom>
        </p:spPr>
      </p:pic>
      <p:pic>
        <p:nvPicPr>
          <p:cNvPr id="9" name="Picture 8">
            <a:extLst>
              <a:ext uri="{FF2B5EF4-FFF2-40B4-BE49-F238E27FC236}">
                <a16:creationId xmlns:a16="http://schemas.microsoft.com/office/drawing/2014/main" id="{45DCE878-9623-411F-93BC-38ED19ED7B16}"/>
              </a:ext>
            </a:extLst>
          </p:cNvPr>
          <p:cNvPicPr/>
          <p:nvPr userDrawn="1"/>
        </p:nvPicPr>
        <p:blipFill rotWithShape="1">
          <a:blip r:embed="rId2" cstate="print">
            <a:extLst>
              <a:ext uri="{28A0092B-C50C-407E-A947-70E740481C1C}">
                <a14:useLocalDpi xmlns:a14="http://schemas.microsoft.com/office/drawing/2010/main" val="0"/>
              </a:ext>
            </a:extLst>
          </a:blip>
          <a:srcRect l="76912"/>
          <a:stretch/>
        </p:blipFill>
        <p:spPr>
          <a:xfrm flipH="1">
            <a:off x="-19445" y="6360277"/>
            <a:ext cx="2814782" cy="497723"/>
          </a:xfrm>
          <a:prstGeom prst="rect">
            <a:avLst/>
          </a:prstGeom>
        </p:spPr>
      </p:pic>
      <p:pic>
        <p:nvPicPr>
          <p:cNvPr id="10" name="Picture 9">
            <a:extLst>
              <a:ext uri="{FF2B5EF4-FFF2-40B4-BE49-F238E27FC236}">
                <a16:creationId xmlns:a16="http://schemas.microsoft.com/office/drawing/2014/main" id="{D8F17AB4-03F1-417A-9546-BE16168AA99A}"/>
              </a:ext>
            </a:extLst>
          </p:cNvPr>
          <p:cNvPicPr/>
          <p:nvPr userDrawn="1"/>
        </p:nvPicPr>
        <p:blipFill rotWithShape="1">
          <a:blip r:embed="rId2" cstate="print">
            <a:extLst>
              <a:ext uri="{28A0092B-C50C-407E-A947-70E740481C1C}">
                <a14:useLocalDpi xmlns:a14="http://schemas.microsoft.com/office/drawing/2010/main" val="0"/>
              </a:ext>
            </a:extLst>
          </a:blip>
          <a:srcRect l="313" t="3165" r="77500" b="10443"/>
          <a:stretch/>
        </p:blipFill>
        <p:spPr>
          <a:xfrm>
            <a:off x="2795337" y="6356350"/>
            <a:ext cx="9396663" cy="501650"/>
          </a:xfrm>
          <a:prstGeom prst="rect">
            <a:avLst/>
          </a:prstGeom>
        </p:spPr>
      </p:pic>
      <p:pic>
        <p:nvPicPr>
          <p:cNvPr id="11" name="Picture 10">
            <a:extLst>
              <a:ext uri="{FF2B5EF4-FFF2-40B4-BE49-F238E27FC236}">
                <a16:creationId xmlns:a16="http://schemas.microsoft.com/office/drawing/2014/main" id="{2943EFC5-EFD9-4A8C-B047-E56B7D4F84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0591" y="35531"/>
            <a:ext cx="797609" cy="422733"/>
          </a:xfrm>
          <a:prstGeom prst="rect">
            <a:avLst/>
          </a:prstGeom>
        </p:spPr>
      </p:pic>
    </p:spTree>
    <p:extLst>
      <p:ext uri="{BB962C8B-B14F-4D97-AF65-F5344CB8AC3E}">
        <p14:creationId xmlns:p14="http://schemas.microsoft.com/office/powerpoint/2010/main" val="4273220900"/>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16CE98-ECF3-471F-B931-06F190B48A1E}"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36024-9379-4889-9205-CFBFD368C791}" type="slidenum">
              <a:rPr lang="en-US" smtClean="0"/>
              <a:t>‹#›</a:t>
            </a:fld>
            <a:endParaRPr lang="en-US"/>
          </a:p>
        </p:txBody>
      </p:sp>
    </p:spTree>
    <p:extLst>
      <p:ext uri="{BB962C8B-B14F-4D97-AF65-F5344CB8AC3E}">
        <p14:creationId xmlns:p14="http://schemas.microsoft.com/office/powerpoint/2010/main" val="191280237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16CE98-ECF3-471F-B931-06F190B48A1E}"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36024-9379-4889-9205-CFBFD368C791}" type="slidenum">
              <a:rPr lang="en-US" smtClean="0"/>
              <a:t>‹#›</a:t>
            </a:fld>
            <a:endParaRPr lang="en-US"/>
          </a:p>
        </p:txBody>
      </p:sp>
    </p:spTree>
    <p:extLst>
      <p:ext uri="{BB962C8B-B14F-4D97-AF65-F5344CB8AC3E}">
        <p14:creationId xmlns:p14="http://schemas.microsoft.com/office/powerpoint/2010/main" val="2039781670"/>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1516CE98-ECF3-471F-B931-06F190B48A1E}"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36024-9379-4889-9205-CFBFD368C791}" type="slidenum">
              <a:rPr lang="en-US" smtClean="0"/>
              <a:t>‹#›</a:t>
            </a:fld>
            <a:endParaRPr lang="en-US"/>
          </a:p>
        </p:txBody>
      </p:sp>
    </p:spTree>
    <p:extLst>
      <p:ext uri="{BB962C8B-B14F-4D97-AF65-F5344CB8AC3E}">
        <p14:creationId xmlns:p14="http://schemas.microsoft.com/office/powerpoint/2010/main" val="77625971"/>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17EBCA7-1DC2-49F5-A22F-856B0FAB62C9}" type="datetime1">
              <a:rPr lang="en-US" smtClean="0"/>
              <a:t>1/18/2020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C36024-9379-4889-9205-CFBFD368C791}" type="slidenum">
              <a:rPr lang="en-US" smtClean="0"/>
              <a:t>‹#›</a:t>
            </a:fld>
            <a:endParaRPr lang="en-US"/>
          </a:p>
        </p:txBody>
      </p:sp>
    </p:spTree>
    <p:extLst>
      <p:ext uri="{BB962C8B-B14F-4D97-AF65-F5344CB8AC3E}">
        <p14:creationId xmlns:p14="http://schemas.microsoft.com/office/powerpoint/2010/main" val="371328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1516CE98-ECF3-471F-B931-06F190B48A1E}"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36024-9379-4889-9205-CFBFD368C791}" type="slidenum">
              <a:rPr lang="en-US" smtClean="0"/>
              <a:t>‹#›</a:t>
            </a:fld>
            <a:endParaRPr lang="en-US"/>
          </a:p>
        </p:txBody>
      </p:sp>
    </p:spTree>
    <p:extLst>
      <p:ext uri="{BB962C8B-B14F-4D97-AF65-F5344CB8AC3E}">
        <p14:creationId xmlns:p14="http://schemas.microsoft.com/office/powerpoint/2010/main" val="1261483426"/>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1516CE98-ECF3-471F-B931-06F190B48A1E}" type="datetime1">
              <a:rPr lang="en-US" smtClean="0"/>
              <a:t>1/18/2020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C36024-9379-4889-9205-CFBFD368C791}" type="slidenum">
              <a:rPr lang="en-US" smtClean="0"/>
              <a:t>‹#›</a:t>
            </a:fld>
            <a:endParaRPr lang="en-US"/>
          </a:p>
        </p:txBody>
      </p:sp>
    </p:spTree>
    <p:extLst>
      <p:ext uri="{BB962C8B-B14F-4D97-AF65-F5344CB8AC3E}">
        <p14:creationId xmlns:p14="http://schemas.microsoft.com/office/powerpoint/2010/main" val="1238956778"/>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E05EC6EC-0084-4986-99B8-4AF3E6D91F35}" type="datetime1">
              <a:rPr lang="en-US" smtClean="0"/>
              <a:t>1/18/2020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C36024-9379-4889-9205-CFBFD368C791}" type="slidenum">
              <a:rPr lang="en-US" smtClean="0"/>
              <a:t>‹#›</a:t>
            </a:fld>
            <a:endParaRPr lang="en-US"/>
          </a:p>
        </p:txBody>
      </p:sp>
    </p:spTree>
    <p:extLst>
      <p:ext uri="{BB962C8B-B14F-4D97-AF65-F5344CB8AC3E}">
        <p14:creationId xmlns:p14="http://schemas.microsoft.com/office/powerpoint/2010/main" val="9744252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44E12-5BD6-4B9C-BBBC-E724C3DD018F}" type="datetime1">
              <a:rPr lang="en-US" smtClean="0"/>
              <a:t>1/18/2020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C36024-9379-4889-9205-CFBFD368C791}" type="slidenum">
              <a:rPr lang="en-US" smtClean="0"/>
              <a:t>‹#›</a:t>
            </a:fld>
            <a:endParaRPr lang="en-US"/>
          </a:p>
        </p:txBody>
      </p:sp>
    </p:spTree>
    <p:extLst>
      <p:ext uri="{BB962C8B-B14F-4D97-AF65-F5344CB8AC3E}">
        <p14:creationId xmlns:p14="http://schemas.microsoft.com/office/powerpoint/2010/main" val="245525916"/>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1516CE98-ECF3-471F-B931-06F190B48A1E}"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36024-9379-4889-9205-CFBFD368C791}" type="slidenum">
              <a:rPr lang="en-US" smtClean="0"/>
              <a:t>‹#›</a:t>
            </a:fld>
            <a:endParaRPr lang="en-US"/>
          </a:p>
        </p:txBody>
      </p:sp>
    </p:spTree>
    <p:extLst>
      <p:ext uri="{BB962C8B-B14F-4D97-AF65-F5344CB8AC3E}">
        <p14:creationId xmlns:p14="http://schemas.microsoft.com/office/powerpoint/2010/main" val="103447445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DCD5DEDF-1FFD-4070-9FF4-6DC66933C6CE}" type="datetime1">
              <a:rPr lang="en-US" smtClean="0"/>
              <a:t>1/18/2020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C36024-9379-4889-9205-CFBFD368C791}" type="slidenum">
              <a:rPr lang="en-US" smtClean="0"/>
              <a:t>‹#›</a:t>
            </a:fld>
            <a:endParaRPr lang="en-US"/>
          </a:p>
        </p:txBody>
      </p:sp>
    </p:spTree>
    <p:extLst>
      <p:ext uri="{BB962C8B-B14F-4D97-AF65-F5344CB8AC3E}">
        <p14:creationId xmlns:p14="http://schemas.microsoft.com/office/powerpoint/2010/main" val="18901768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16CE98-ECF3-471F-B931-06F190B48A1E}" type="datetime1">
              <a:rPr lang="en-US" smtClean="0"/>
              <a:t>1/18/2020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C36024-9379-4889-9205-CFBFD368C791}" type="slidenum">
              <a:rPr lang="en-US" smtClean="0"/>
              <a:t>‹#›</a:t>
            </a:fld>
            <a:endParaRPr lang="en-US"/>
          </a:p>
        </p:txBody>
      </p:sp>
    </p:spTree>
    <p:extLst>
      <p:ext uri="{BB962C8B-B14F-4D97-AF65-F5344CB8AC3E}">
        <p14:creationId xmlns:p14="http://schemas.microsoft.com/office/powerpoint/2010/main" val="179482472"/>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6.xml"/><Relationship Id="rId4" Type="http://schemas.openxmlformats.org/officeDocument/2006/relationships/hyperlink" Target="http://www.pacadengg.or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1.xml"/><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jpeg"/><Relationship Id="rId25" Type="http://schemas.openxmlformats.org/officeDocument/2006/relationships/image" Target="../media/image29.png"/><Relationship Id="rId2" Type="http://schemas.openxmlformats.org/officeDocument/2006/relationships/image" Target="../media/image6.jpe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jpeg"/><Relationship Id="rId28" Type="http://schemas.openxmlformats.org/officeDocument/2006/relationships/image" Target="../media/image32.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DCECC40-2E04-4A02-92E2-B646D25CA092}"/>
              </a:ext>
            </a:extLst>
          </p:cNvPr>
          <p:cNvPicPr/>
          <p:nvPr/>
        </p:nvPicPr>
        <p:blipFill>
          <a:blip r:embed="rId2">
            <a:extLst>
              <a:ext uri="{28A0092B-C50C-407E-A947-70E740481C1C}">
                <a14:useLocalDpi xmlns:a14="http://schemas.microsoft.com/office/drawing/2010/main" val="0"/>
              </a:ext>
            </a:extLst>
          </a:blip>
          <a:stretch>
            <a:fillRect/>
          </a:stretch>
        </p:blipFill>
        <p:spPr>
          <a:xfrm>
            <a:off x="2535231" y="348807"/>
            <a:ext cx="7009396" cy="1612160"/>
          </a:xfrm>
          <a:prstGeom prst="rect">
            <a:avLst/>
          </a:prstGeom>
        </p:spPr>
      </p:pic>
      <p:sp>
        <p:nvSpPr>
          <p:cNvPr id="10" name="Slide Number Placeholder 9">
            <a:extLst>
              <a:ext uri="{FF2B5EF4-FFF2-40B4-BE49-F238E27FC236}">
                <a16:creationId xmlns:a16="http://schemas.microsoft.com/office/drawing/2014/main" id="{6586112B-A69E-4564-888A-CE30D674F3DB}"/>
              </a:ext>
            </a:extLst>
          </p:cNvPr>
          <p:cNvSpPr>
            <a:spLocks noGrp="1"/>
          </p:cNvSpPr>
          <p:nvPr>
            <p:ph type="sldNum" sz="quarter" idx="12"/>
          </p:nvPr>
        </p:nvSpPr>
        <p:spPr/>
        <p:txBody>
          <a:bodyPr vert="horz" lIns="91440" tIns="45720" rIns="91440" bIns="45720" rtlCol="0" anchor="ctr">
            <a:normAutofit/>
          </a:bodyPr>
          <a:lstStyle/>
          <a:p>
            <a:pPr>
              <a:spcAft>
                <a:spcPts val="600"/>
              </a:spcAft>
            </a:pPr>
            <a:fld id="{E7C36024-9379-4889-9205-CFBFD368C791}" type="slidenum">
              <a:rPr lang="en-US" smtClean="0"/>
              <a:pPr>
                <a:spcAft>
                  <a:spcPts val="600"/>
                </a:spcAft>
              </a:pPr>
              <a:t>1</a:t>
            </a:fld>
            <a:endParaRPr lang="en-US"/>
          </a:p>
        </p:txBody>
      </p:sp>
      <p:pic>
        <p:nvPicPr>
          <p:cNvPr id="2" name="Picture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565847" y="1955859"/>
            <a:ext cx="8948163" cy="3091249"/>
          </a:xfrm>
          <a:prstGeom prst="rect">
            <a:avLst/>
          </a:prstGeom>
        </p:spPr>
      </p:pic>
      <p:sp>
        <p:nvSpPr>
          <p:cNvPr id="5" name="Title 2">
            <a:extLst>
              <a:ext uri="{FF2B5EF4-FFF2-40B4-BE49-F238E27FC236}">
                <a16:creationId xmlns:a16="http://schemas.microsoft.com/office/drawing/2014/main" id="{288FB0B1-A72B-49FE-AFA7-1CB578CEDD3B}"/>
              </a:ext>
            </a:extLst>
          </p:cNvPr>
          <p:cNvSpPr>
            <a:spLocks noGrp="1"/>
          </p:cNvSpPr>
          <p:nvPr>
            <p:ph type="title"/>
          </p:nvPr>
        </p:nvSpPr>
        <p:spPr>
          <a:xfrm>
            <a:off x="1565848" y="5508983"/>
            <a:ext cx="3320052" cy="1145177"/>
          </a:xfrm>
        </p:spPr>
        <p:txBody>
          <a:bodyPr>
            <a:noAutofit/>
          </a:bodyPr>
          <a:lstStyle/>
          <a:p>
            <a:pPr>
              <a:lnSpc>
                <a:spcPct val="107000"/>
              </a:lnSpc>
              <a:spcAft>
                <a:spcPts val="800"/>
              </a:spcAft>
            </a:pPr>
            <a:r>
              <a:rPr lang="en-US" sz="1400" b="1" dirty="0" smtClean="0">
                <a:solidFill>
                  <a:srgbClr val="C00000"/>
                </a:solidFill>
                <a:ea typeface="Verdana" panose="020B0604030504040204" pitchFamily="34" charset="0"/>
                <a:cs typeface="Arial" panose="020B0604020202020204" pitchFamily="34" charset="0"/>
              </a:rPr>
              <a:t>Address: E 6/1, Block 7, Gulshan-e-Iqbal, </a:t>
            </a:r>
            <a:br>
              <a:rPr lang="en-US" sz="1400" b="1" dirty="0" smtClean="0">
                <a:solidFill>
                  <a:srgbClr val="C00000"/>
                </a:solidFill>
                <a:ea typeface="Verdana" panose="020B0604030504040204" pitchFamily="34" charset="0"/>
                <a:cs typeface="Arial" panose="020B0604020202020204" pitchFamily="34" charset="0"/>
              </a:rPr>
            </a:br>
            <a:r>
              <a:rPr lang="en-US" sz="1400" b="1" dirty="0" smtClean="0">
                <a:solidFill>
                  <a:srgbClr val="C00000"/>
                </a:solidFill>
                <a:ea typeface="Verdana" panose="020B0604030504040204" pitchFamily="34" charset="0"/>
                <a:cs typeface="Arial" panose="020B0604020202020204" pitchFamily="34" charset="0"/>
              </a:rPr>
              <a:t>Karachi, Pakistan</a:t>
            </a:r>
            <a:br>
              <a:rPr lang="en-US" sz="1400" b="1" dirty="0" smtClean="0">
                <a:solidFill>
                  <a:srgbClr val="C00000"/>
                </a:solidFill>
                <a:ea typeface="Verdana" panose="020B0604030504040204" pitchFamily="34" charset="0"/>
                <a:cs typeface="Arial" panose="020B0604020202020204" pitchFamily="34" charset="0"/>
              </a:rPr>
            </a:br>
            <a:r>
              <a:rPr lang="en-US" sz="1400" b="1" dirty="0" smtClean="0">
                <a:solidFill>
                  <a:srgbClr val="C00000"/>
                </a:solidFill>
                <a:ea typeface="Verdana" panose="020B0604030504040204" pitchFamily="34" charset="0"/>
                <a:cs typeface="Arial" panose="020B0604020202020204" pitchFamily="34" charset="0"/>
              </a:rPr>
              <a:t>Website:  </a:t>
            </a:r>
            <a:r>
              <a:rPr lang="en-US" sz="1400" b="1" dirty="0" smtClean="0">
                <a:solidFill>
                  <a:srgbClr val="C00000"/>
                </a:solidFill>
                <a:ea typeface="Verdana" panose="020B0604030504040204" pitchFamily="34" charset="0"/>
                <a:cs typeface="Arial" panose="020B0604020202020204" pitchFamily="34" charset="0"/>
                <a:hlinkClick r:id="rId4"/>
              </a:rPr>
              <a:t>http://www.pacadengg.org</a:t>
            </a:r>
            <a:r>
              <a:rPr lang="en-US" sz="1400" b="1" dirty="0" smtClean="0">
                <a:solidFill>
                  <a:srgbClr val="C00000"/>
                </a:solidFill>
                <a:ea typeface="Verdana" panose="020B0604030504040204" pitchFamily="34" charset="0"/>
                <a:cs typeface="Arial" panose="020B0604020202020204" pitchFamily="34" charset="0"/>
              </a:rPr>
              <a:t/>
            </a:r>
            <a:br>
              <a:rPr lang="en-US" sz="1400" b="1" dirty="0" smtClean="0">
                <a:solidFill>
                  <a:srgbClr val="C00000"/>
                </a:solidFill>
                <a:ea typeface="Verdana" panose="020B0604030504040204" pitchFamily="34" charset="0"/>
                <a:cs typeface="Arial" panose="020B0604020202020204" pitchFamily="34" charset="0"/>
              </a:rPr>
            </a:br>
            <a:r>
              <a:rPr lang="en-US" sz="1400" b="1" dirty="0" smtClean="0">
                <a:solidFill>
                  <a:srgbClr val="C00000"/>
                </a:solidFill>
                <a:ea typeface="Verdana" panose="020B0604030504040204" pitchFamily="34" charset="0"/>
                <a:cs typeface="Arial" panose="020B0604020202020204" pitchFamily="34" charset="0"/>
              </a:rPr>
              <a:t>Tel: +92-21-34831726</a:t>
            </a:r>
            <a:br>
              <a:rPr lang="en-US" sz="1400" b="1" dirty="0" smtClean="0">
                <a:solidFill>
                  <a:srgbClr val="C00000"/>
                </a:solidFill>
                <a:ea typeface="Verdana" panose="020B0604030504040204" pitchFamily="34" charset="0"/>
                <a:cs typeface="Arial" panose="020B0604020202020204" pitchFamily="34" charset="0"/>
              </a:rPr>
            </a:br>
            <a:r>
              <a:rPr lang="en-US" sz="1400" b="1" dirty="0" smtClean="0">
                <a:solidFill>
                  <a:srgbClr val="C00000"/>
                </a:solidFill>
                <a:ea typeface="Verdana" panose="020B0604030504040204" pitchFamily="34" charset="0"/>
                <a:cs typeface="Arial" panose="020B0604020202020204" pitchFamily="34" charset="0"/>
              </a:rPr>
              <a:t>Fax: +92-21-34182105</a:t>
            </a:r>
            <a:endParaRPr lang="en-US" sz="1400" b="1" dirty="0">
              <a:solidFill>
                <a:srgbClr val="C00000"/>
              </a:solidFill>
              <a:ea typeface="Verdana" panose="020B0604030504040204" pitchFamily="34" charset="0"/>
              <a:cs typeface="Arial" panose="020B0604020202020204" pitchFamily="34" charset="0"/>
            </a:endParaRPr>
          </a:p>
        </p:txBody>
      </p:sp>
    </p:spTree>
    <p:extLst>
      <p:ext uri="{BB962C8B-B14F-4D97-AF65-F5344CB8AC3E}">
        <p14:creationId xmlns:p14="http://schemas.microsoft.com/office/powerpoint/2010/main" val="72177663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324374-5927-48EC-BFF1-0A3ED1A0FA58}"/>
              </a:ext>
            </a:extLst>
          </p:cNvPr>
          <p:cNvSpPr>
            <a:spLocks noGrp="1"/>
          </p:cNvSpPr>
          <p:nvPr>
            <p:ph idx="1"/>
          </p:nvPr>
        </p:nvSpPr>
        <p:spPr>
          <a:xfrm>
            <a:off x="0" y="0"/>
            <a:ext cx="12192000" cy="6858000"/>
          </a:xfrm>
        </p:spPr>
        <p:txBody>
          <a:bodyPr>
            <a:normAutofit/>
          </a:bodyPr>
          <a:lstStyle/>
          <a:p>
            <a:pPr marL="0" indent="0" algn="ctr">
              <a:buNone/>
            </a:pPr>
            <a:endParaRPr lang="en-US" sz="8800" b="1" dirty="0">
              <a:solidFill>
                <a:srgbClr val="FF0000"/>
              </a:solidFill>
              <a:effectLst>
                <a:outerShdw blurRad="38100" dist="38100" dir="2700000" algn="tl">
                  <a:srgbClr val="000000">
                    <a:alpha val="43137"/>
                  </a:srgbClr>
                </a:outerShdw>
              </a:effectLst>
            </a:endParaRPr>
          </a:p>
          <a:p>
            <a:pPr marL="0" indent="0" algn="ctr">
              <a:buNone/>
            </a:pPr>
            <a:r>
              <a:rPr lang="en-US" sz="8800" b="1" dirty="0">
                <a:solidFill>
                  <a:srgbClr val="FF0000"/>
                </a:solidFill>
                <a:effectLst>
                  <a:outerShdw blurRad="38100" dist="38100" dir="2700000" algn="tl">
                    <a:srgbClr val="000000">
                      <a:alpha val="43137"/>
                    </a:srgbClr>
                  </a:outerShdw>
                </a:effectLst>
              </a:rPr>
              <a:t>Our </a:t>
            </a:r>
          </a:p>
          <a:p>
            <a:pPr marL="0" indent="0" algn="ctr">
              <a:buNone/>
            </a:pPr>
            <a:r>
              <a:rPr lang="en-US" sz="8800" b="1" dirty="0">
                <a:solidFill>
                  <a:srgbClr val="FF0000"/>
                </a:solidFill>
                <a:effectLst>
                  <a:outerShdw blurRad="38100" dist="38100" dir="2700000" algn="tl">
                    <a:srgbClr val="000000">
                      <a:alpha val="43137"/>
                    </a:srgbClr>
                  </a:outerShdw>
                </a:effectLst>
              </a:rPr>
              <a:t>Major </a:t>
            </a:r>
          </a:p>
          <a:p>
            <a:pPr marL="0" indent="0" algn="ctr">
              <a:buNone/>
            </a:pPr>
            <a:r>
              <a:rPr lang="en-US" sz="8800" b="1" dirty="0">
                <a:solidFill>
                  <a:srgbClr val="FF0000"/>
                </a:solidFill>
                <a:effectLst>
                  <a:outerShdw blurRad="38100" dist="38100" dir="2700000" algn="tl">
                    <a:srgbClr val="000000">
                      <a:alpha val="43137"/>
                    </a:srgbClr>
                  </a:outerShdw>
                </a:effectLst>
              </a:rPr>
              <a:t>Activities </a:t>
            </a:r>
          </a:p>
        </p:txBody>
      </p:sp>
      <p:sp>
        <p:nvSpPr>
          <p:cNvPr id="4" name="Slide Number Placeholder 3">
            <a:extLst>
              <a:ext uri="{FF2B5EF4-FFF2-40B4-BE49-F238E27FC236}">
                <a16:creationId xmlns:a16="http://schemas.microsoft.com/office/drawing/2014/main" id="{F086310F-52EF-4A9F-A7E0-E26304652A92}"/>
              </a:ext>
            </a:extLst>
          </p:cNvPr>
          <p:cNvSpPr>
            <a:spLocks noGrp="1"/>
          </p:cNvSpPr>
          <p:nvPr>
            <p:ph type="sldNum" sz="quarter" idx="12"/>
          </p:nvPr>
        </p:nvSpPr>
        <p:spPr/>
        <p:txBody>
          <a:bodyPr/>
          <a:lstStyle/>
          <a:p>
            <a:fld id="{E7C36024-9379-4889-9205-CFBFD368C791}" type="slidenum">
              <a:rPr lang="en-US" smtClean="0"/>
              <a:t>10</a:t>
            </a:fld>
            <a:endParaRPr lang="en-US"/>
          </a:p>
        </p:txBody>
      </p:sp>
    </p:spTree>
    <p:extLst>
      <p:ext uri="{BB962C8B-B14F-4D97-AF65-F5344CB8AC3E}">
        <p14:creationId xmlns:p14="http://schemas.microsoft.com/office/powerpoint/2010/main" val="1132119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B13CC05-8C3E-426F-843A-6591EF970C2B}"/>
              </a:ext>
            </a:extLst>
          </p:cNvPr>
          <p:cNvSpPr/>
          <p:nvPr/>
        </p:nvSpPr>
        <p:spPr>
          <a:xfrm>
            <a:off x="352927" y="305021"/>
            <a:ext cx="2129109" cy="512576"/>
          </a:xfrm>
          <a:prstGeom prst="rect">
            <a:avLst/>
          </a:prstGeom>
        </p:spPr>
        <p:txBody>
          <a:bodyPr wrap="none">
            <a:spAutoFit/>
          </a:bodyPr>
          <a:lstStyle/>
          <a:p>
            <a:pPr>
              <a:lnSpc>
                <a:spcPct val="107000"/>
              </a:lnSpc>
              <a:spcAft>
                <a:spcPts val="800"/>
              </a:spcAft>
            </a:pPr>
            <a:r>
              <a:rPr lang="en-GB" sz="2800" b="1" dirty="0">
                <a:solidFill>
                  <a:srgbClr val="C00000"/>
                </a:solidFill>
                <a:latin typeface="Verdana" panose="020B0604030504040204" pitchFamily="34" charset="0"/>
                <a:ea typeface="Verdana" panose="020B0604030504040204" pitchFamily="34" charset="0"/>
                <a:cs typeface="Arial" panose="020B0604020202020204" pitchFamily="34" charset="0"/>
              </a:rPr>
              <a:t>Symposia</a:t>
            </a:r>
          </a:p>
        </p:txBody>
      </p:sp>
      <p:sp>
        <p:nvSpPr>
          <p:cNvPr id="6" name="Content Placeholder 5">
            <a:extLst>
              <a:ext uri="{FF2B5EF4-FFF2-40B4-BE49-F238E27FC236}">
                <a16:creationId xmlns:a16="http://schemas.microsoft.com/office/drawing/2014/main" id="{D1883C45-2DD8-40CA-BC2F-7E2FABD0728A}"/>
              </a:ext>
            </a:extLst>
          </p:cNvPr>
          <p:cNvSpPr>
            <a:spLocks noGrp="1"/>
          </p:cNvSpPr>
          <p:nvPr>
            <p:ph sz="half" idx="1"/>
          </p:nvPr>
        </p:nvSpPr>
        <p:spPr>
          <a:xfrm>
            <a:off x="569842" y="1060174"/>
            <a:ext cx="5787885" cy="5392945"/>
          </a:xfrm>
        </p:spPr>
        <p:txBody>
          <a:bodyPr>
            <a:normAutofit fontScale="77500" lnSpcReduction="20000"/>
          </a:bodyPr>
          <a:lstStyle/>
          <a:p>
            <a:pPr marL="0" marR="0" indent="0" algn="justLow">
              <a:spcBef>
                <a:spcPts val="0"/>
              </a:spcBef>
              <a:spcAft>
                <a:spcPts val="600"/>
              </a:spcAft>
              <a:buNone/>
            </a:pPr>
            <a:r>
              <a:rPr lang="en-GB" b="1" dirty="0">
                <a:solidFill>
                  <a:srgbClr val="C00000"/>
                </a:solidFill>
                <a:effectLst>
                  <a:outerShdw blurRad="38100" dist="38100" dir="2700000" algn="tl">
                    <a:srgbClr val="000000">
                      <a:alpha val="43137"/>
                    </a:srgbClr>
                  </a:outerShdw>
                </a:effectLst>
                <a:ea typeface="Verdana" panose="020B0604030504040204" pitchFamily="34" charset="0"/>
              </a:rPr>
              <a:t>2015 </a:t>
            </a:r>
          </a:p>
          <a:p>
            <a:pPr marL="514350" marR="0" indent="-514350">
              <a:spcBef>
                <a:spcPts val="0"/>
              </a:spcBef>
              <a:spcAft>
                <a:spcPts val="600"/>
              </a:spcAft>
              <a:buFont typeface="+mj-lt"/>
              <a:buAutoNum type="arabicPeriod"/>
            </a:pPr>
            <a:r>
              <a:rPr lang="en-GB" b="1" dirty="0">
                <a:ea typeface="Verdana" panose="020B0604030504040204" pitchFamily="34" charset="0"/>
              </a:rPr>
              <a:t>Prospects of E-Mobility in Karachi</a:t>
            </a:r>
          </a:p>
          <a:p>
            <a:pPr marL="514350" marR="0" indent="-514350">
              <a:spcBef>
                <a:spcPts val="0"/>
              </a:spcBef>
              <a:spcAft>
                <a:spcPts val="600"/>
              </a:spcAft>
              <a:buFont typeface="+mj-lt"/>
              <a:buAutoNum type="arabicPeriod"/>
            </a:pPr>
            <a:r>
              <a:rPr lang="en-GB" b="1" dirty="0">
                <a:ea typeface="Verdana" panose="020B0604030504040204" pitchFamily="34" charset="0"/>
              </a:rPr>
              <a:t>Engineering and Health Care Nexus in Pakistan </a:t>
            </a:r>
            <a:endParaRPr lang="en-US" dirty="0">
              <a:ea typeface="Verdana" panose="020B0604030504040204" pitchFamily="34" charset="0"/>
            </a:endParaRPr>
          </a:p>
          <a:p>
            <a:pPr marL="514350" marR="0" indent="-514350">
              <a:spcBef>
                <a:spcPts val="0"/>
              </a:spcBef>
              <a:spcAft>
                <a:spcPts val="600"/>
              </a:spcAft>
              <a:buFont typeface="+mj-lt"/>
              <a:buAutoNum type="arabicPeriod"/>
            </a:pPr>
            <a:r>
              <a:rPr lang="en-US" b="1" dirty="0">
                <a:ea typeface="Verdana" panose="020B0604030504040204" pitchFamily="34" charset="0"/>
              </a:rPr>
              <a:t>Industrial Renaissance  &amp; Competitiveness for Pakistan</a:t>
            </a:r>
          </a:p>
          <a:p>
            <a:pPr marL="514350" marR="0" indent="-514350">
              <a:spcBef>
                <a:spcPts val="0"/>
              </a:spcBef>
              <a:spcAft>
                <a:spcPts val="600"/>
              </a:spcAft>
              <a:buFont typeface="+mj-lt"/>
              <a:buAutoNum type="arabicPeriod"/>
            </a:pPr>
            <a:r>
              <a:rPr lang="en-US" b="1" dirty="0">
                <a:ea typeface="Verdana" panose="020B0604030504040204" pitchFamily="34" charset="0"/>
              </a:rPr>
              <a:t>Drinking Water </a:t>
            </a:r>
            <a:endParaRPr lang="en-US" dirty="0">
              <a:ea typeface="Verdana" panose="020B0604030504040204" pitchFamily="34" charset="0"/>
            </a:endParaRPr>
          </a:p>
          <a:p>
            <a:pPr marL="0" marR="0" indent="0" algn="justLow">
              <a:spcBef>
                <a:spcPts val="0"/>
              </a:spcBef>
              <a:spcAft>
                <a:spcPts val="600"/>
              </a:spcAft>
              <a:buNone/>
            </a:pPr>
            <a:endParaRPr lang="en-US" dirty="0">
              <a:solidFill>
                <a:schemeClr val="accent1">
                  <a:lumMod val="50000"/>
                </a:schemeClr>
              </a:solidFill>
              <a:ea typeface="Verdana" panose="020B0604030504040204" pitchFamily="34" charset="0"/>
            </a:endParaRPr>
          </a:p>
          <a:p>
            <a:pPr marL="0" marR="0" indent="0" algn="justLow">
              <a:spcBef>
                <a:spcPts val="0"/>
              </a:spcBef>
              <a:spcAft>
                <a:spcPts val="600"/>
              </a:spcAft>
              <a:buNone/>
            </a:pPr>
            <a:r>
              <a:rPr lang="en-US" b="1" dirty="0">
                <a:solidFill>
                  <a:srgbClr val="C00000"/>
                </a:solidFill>
                <a:effectLst>
                  <a:outerShdw blurRad="38100" dist="38100" dir="2700000" algn="tl">
                    <a:srgbClr val="000000">
                      <a:alpha val="43137"/>
                    </a:srgbClr>
                  </a:outerShdw>
                </a:effectLst>
                <a:ea typeface="Verdana" panose="020B0604030504040204" pitchFamily="34" charset="0"/>
              </a:rPr>
              <a:t>2016</a:t>
            </a:r>
          </a:p>
          <a:p>
            <a:pPr marL="0" indent="0">
              <a:spcBef>
                <a:spcPts val="0"/>
              </a:spcBef>
              <a:spcAft>
                <a:spcPts val="600"/>
              </a:spcAft>
              <a:buNone/>
            </a:pPr>
            <a:r>
              <a:rPr lang="en-US" b="1" dirty="0">
                <a:ea typeface="Verdana" panose="020B0604030504040204" pitchFamily="34" charset="0"/>
              </a:rPr>
              <a:t>5.     Coal-to-Liquids Technology for Pakistan </a:t>
            </a:r>
          </a:p>
          <a:p>
            <a:pPr marL="0" indent="0">
              <a:spcBef>
                <a:spcPts val="0"/>
              </a:spcBef>
              <a:spcAft>
                <a:spcPts val="600"/>
              </a:spcAft>
              <a:buNone/>
            </a:pPr>
            <a:r>
              <a:rPr lang="en-US" b="1" dirty="0">
                <a:ea typeface="Verdana" panose="020B0604030504040204" pitchFamily="34" charset="0"/>
              </a:rPr>
              <a:t>6.     Additive Manufacturing</a:t>
            </a:r>
          </a:p>
          <a:p>
            <a:pPr marL="0" marR="0" indent="0" algn="justLow">
              <a:spcBef>
                <a:spcPts val="0"/>
              </a:spcBef>
              <a:spcAft>
                <a:spcPts val="600"/>
              </a:spcAft>
              <a:buNone/>
            </a:pPr>
            <a:endParaRPr lang="en-US" b="1" dirty="0">
              <a:solidFill>
                <a:srgbClr val="C00000"/>
              </a:solidFill>
              <a:effectLst>
                <a:outerShdw blurRad="38100" dist="38100" dir="2700000" algn="tl">
                  <a:srgbClr val="000000">
                    <a:alpha val="43137"/>
                  </a:srgbClr>
                </a:outerShdw>
              </a:effectLst>
              <a:ea typeface="Verdana" panose="020B0604030504040204" pitchFamily="34" charset="0"/>
            </a:endParaRPr>
          </a:p>
          <a:p>
            <a:pPr marL="0" marR="0" indent="0" algn="justLow">
              <a:spcBef>
                <a:spcPts val="0"/>
              </a:spcBef>
              <a:spcAft>
                <a:spcPts val="600"/>
              </a:spcAft>
              <a:buNone/>
            </a:pPr>
            <a:r>
              <a:rPr lang="en-US" b="1" dirty="0">
                <a:solidFill>
                  <a:srgbClr val="C00000"/>
                </a:solidFill>
                <a:effectLst>
                  <a:outerShdw blurRad="38100" dist="38100" dir="2700000" algn="tl">
                    <a:srgbClr val="000000">
                      <a:alpha val="43137"/>
                    </a:srgbClr>
                  </a:outerShdw>
                </a:effectLst>
                <a:ea typeface="Verdana" panose="020B0604030504040204" pitchFamily="34" charset="0"/>
              </a:rPr>
              <a:t>2017</a:t>
            </a:r>
          </a:p>
          <a:p>
            <a:pPr marL="0" marR="0" indent="0" algn="justLow">
              <a:spcBef>
                <a:spcPts val="0"/>
              </a:spcBef>
              <a:spcAft>
                <a:spcPts val="600"/>
              </a:spcAft>
              <a:buNone/>
            </a:pPr>
            <a:r>
              <a:rPr lang="en-US" b="1" dirty="0">
                <a:solidFill>
                  <a:schemeClr val="accent1">
                    <a:lumMod val="50000"/>
                  </a:schemeClr>
                </a:solidFill>
                <a:ea typeface="Verdana" panose="020B0604030504040204" pitchFamily="34" charset="0"/>
              </a:rPr>
              <a:t> </a:t>
            </a:r>
            <a:r>
              <a:rPr lang="en-US" b="1" dirty="0">
                <a:ea typeface="Verdana" panose="020B0604030504040204" pitchFamily="34" charset="0"/>
              </a:rPr>
              <a:t>7.    Innovative Thar Coal Value Chain </a:t>
            </a:r>
          </a:p>
          <a:p>
            <a:pPr marL="0" marR="0" indent="0" algn="justLow">
              <a:spcBef>
                <a:spcPts val="0"/>
              </a:spcBef>
              <a:spcAft>
                <a:spcPts val="600"/>
              </a:spcAft>
              <a:buNone/>
            </a:pPr>
            <a:r>
              <a:rPr lang="en-GB" b="1" dirty="0">
                <a:ea typeface="Verdana" panose="020B0604030504040204" pitchFamily="34" charset="0"/>
              </a:rPr>
              <a:t> 8.    H</a:t>
            </a:r>
            <a:r>
              <a:rPr lang="en-US" b="1" dirty="0">
                <a:ea typeface="Verdana" panose="020B0604030504040204" pitchFamily="34" charset="0"/>
              </a:rPr>
              <a:t>ydrogen, Carbon-Free-Fuel, Democratizing              the Energy         </a:t>
            </a:r>
          </a:p>
          <a:p>
            <a:pPr marL="0" marR="0" indent="0" algn="justLow">
              <a:spcBef>
                <a:spcPts val="0"/>
              </a:spcBef>
              <a:spcAft>
                <a:spcPts val="600"/>
              </a:spcAft>
              <a:buNone/>
            </a:pPr>
            <a:r>
              <a:rPr lang="en-US" b="1" dirty="0">
                <a:ea typeface="Verdana" panose="020B0604030504040204" pitchFamily="34" charset="0"/>
              </a:rPr>
              <a:t> 9.    Cyber Security- Where do We Stand?</a:t>
            </a:r>
          </a:p>
          <a:p>
            <a:endParaRPr lang="en-US" dirty="0"/>
          </a:p>
        </p:txBody>
      </p:sp>
      <p:sp>
        <p:nvSpPr>
          <p:cNvPr id="7" name="Content Placeholder 6">
            <a:extLst>
              <a:ext uri="{FF2B5EF4-FFF2-40B4-BE49-F238E27FC236}">
                <a16:creationId xmlns:a16="http://schemas.microsoft.com/office/drawing/2014/main" id="{B112BD33-F984-4096-9ABE-9716996ACDDC}"/>
              </a:ext>
            </a:extLst>
          </p:cNvPr>
          <p:cNvSpPr>
            <a:spLocks noGrp="1"/>
          </p:cNvSpPr>
          <p:nvPr>
            <p:ph sz="half" idx="2"/>
          </p:nvPr>
        </p:nvSpPr>
        <p:spPr>
          <a:xfrm>
            <a:off x="6357727" y="1060174"/>
            <a:ext cx="5489715" cy="5116789"/>
          </a:xfrm>
        </p:spPr>
        <p:txBody>
          <a:bodyPr>
            <a:normAutofit fontScale="77500" lnSpcReduction="20000"/>
          </a:bodyPr>
          <a:lstStyle/>
          <a:p>
            <a:pPr marL="0" marR="0" indent="0" algn="justLow">
              <a:spcBef>
                <a:spcPts val="0"/>
              </a:spcBef>
              <a:spcAft>
                <a:spcPts val="600"/>
              </a:spcAft>
              <a:buNone/>
            </a:pPr>
            <a:r>
              <a:rPr lang="en-US" b="1" dirty="0">
                <a:solidFill>
                  <a:srgbClr val="C00000"/>
                </a:solidFill>
                <a:effectLst>
                  <a:outerShdw blurRad="38100" dist="38100" dir="2700000" algn="tl">
                    <a:srgbClr val="000000">
                      <a:alpha val="43137"/>
                    </a:srgbClr>
                  </a:outerShdw>
                </a:effectLst>
                <a:ea typeface="Verdana" panose="020B0604030504040204" pitchFamily="34" charset="0"/>
              </a:rPr>
              <a:t>2018</a:t>
            </a:r>
          </a:p>
          <a:p>
            <a:pPr marL="900113" marR="0" indent="-900113" algn="justLow">
              <a:spcBef>
                <a:spcPts val="0"/>
              </a:spcBef>
              <a:spcAft>
                <a:spcPts val="600"/>
              </a:spcAft>
              <a:buNone/>
            </a:pPr>
            <a:r>
              <a:rPr lang="en-GB" b="1" dirty="0">
                <a:solidFill>
                  <a:schemeClr val="accent1">
                    <a:lumMod val="50000"/>
                  </a:schemeClr>
                </a:solidFill>
                <a:ea typeface="Verdana" panose="020B0604030504040204" pitchFamily="34" charset="0"/>
              </a:rPr>
              <a:t> </a:t>
            </a:r>
            <a:r>
              <a:rPr lang="en-GB" b="1" dirty="0">
                <a:ea typeface="Verdana" panose="020B0604030504040204" pitchFamily="34" charset="0"/>
              </a:rPr>
              <a:t>10.</a:t>
            </a:r>
            <a:r>
              <a:rPr lang="en-GB" b="1" dirty="0">
                <a:solidFill>
                  <a:schemeClr val="accent1">
                    <a:lumMod val="50000"/>
                  </a:schemeClr>
                </a:solidFill>
                <a:ea typeface="Verdana" panose="020B0604030504040204" pitchFamily="34" charset="0"/>
              </a:rPr>
              <a:t>	</a:t>
            </a:r>
            <a:r>
              <a:rPr lang="en-US" b="1" dirty="0">
                <a:ea typeface="Verdana" panose="020B0604030504040204" pitchFamily="34" charset="0"/>
              </a:rPr>
              <a:t>Prospects for Mini Nuclear Power </a:t>
            </a:r>
            <a:r>
              <a:rPr lang="en-US" b="1" dirty="0" smtClean="0">
                <a:ea typeface="Verdana" panose="020B0604030504040204" pitchFamily="34" charset="0"/>
              </a:rPr>
              <a:t>   Plants </a:t>
            </a:r>
            <a:r>
              <a:rPr lang="en-US" b="1" dirty="0">
                <a:ea typeface="Verdana" panose="020B0604030504040204" pitchFamily="34" charset="0"/>
              </a:rPr>
              <a:t>in Pakistan </a:t>
            </a:r>
          </a:p>
          <a:p>
            <a:pPr marL="900113" marR="0" indent="-900113" algn="justLow">
              <a:spcBef>
                <a:spcPts val="0"/>
              </a:spcBef>
              <a:spcAft>
                <a:spcPts val="600"/>
              </a:spcAft>
              <a:buNone/>
            </a:pPr>
            <a:r>
              <a:rPr lang="en-GB" b="1" dirty="0">
                <a:ea typeface="Verdana" panose="020B0604030504040204" pitchFamily="34" charset="0"/>
              </a:rPr>
              <a:t> </a:t>
            </a:r>
            <a:r>
              <a:rPr lang="en-US" b="1" dirty="0">
                <a:ea typeface="Verdana" panose="020B0604030504040204" pitchFamily="34" charset="0"/>
              </a:rPr>
              <a:t>11.	Our Mineral Resources- The Most Neglected Sector </a:t>
            </a:r>
          </a:p>
          <a:p>
            <a:pPr marL="0" marR="0" indent="0" algn="justLow">
              <a:spcBef>
                <a:spcPts val="0"/>
              </a:spcBef>
              <a:spcAft>
                <a:spcPts val="600"/>
              </a:spcAft>
              <a:buNone/>
            </a:pPr>
            <a:endParaRPr lang="en-US" b="1" dirty="0">
              <a:solidFill>
                <a:srgbClr val="C00000"/>
              </a:solidFill>
              <a:effectLst>
                <a:outerShdw blurRad="38100" dist="38100" dir="2700000" algn="tl">
                  <a:srgbClr val="000000">
                    <a:alpha val="43137"/>
                  </a:srgbClr>
                </a:outerShdw>
              </a:effectLst>
              <a:ea typeface="Verdana" panose="020B0604030504040204" pitchFamily="34" charset="0"/>
            </a:endParaRPr>
          </a:p>
          <a:p>
            <a:pPr marL="0" marR="0" indent="0" algn="justLow">
              <a:spcBef>
                <a:spcPts val="0"/>
              </a:spcBef>
              <a:spcAft>
                <a:spcPts val="600"/>
              </a:spcAft>
              <a:buNone/>
            </a:pPr>
            <a:r>
              <a:rPr lang="en-US" b="1" dirty="0">
                <a:solidFill>
                  <a:srgbClr val="C00000"/>
                </a:solidFill>
                <a:effectLst>
                  <a:outerShdw blurRad="38100" dist="38100" dir="2700000" algn="tl">
                    <a:srgbClr val="000000">
                      <a:alpha val="43137"/>
                    </a:srgbClr>
                  </a:outerShdw>
                </a:effectLst>
                <a:ea typeface="Verdana" panose="020B0604030504040204" pitchFamily="34" charset="0"/>
              </a:rPr>
              <a:t>2019</a:t>
            </a:r>
          </a:p>
          <a:p>
            <a:pPr marL="0" marR="0" indent="0" algn="justLow">
              <a:spcBef>
                <a:spcPts val="0"/>
              </a:spcBef>
              <a:spcAft>
                <a:spcPts val="600"/>
              </a:spcAft>
              <a:buNone/>
            </a:pPr>
            <a:r>
              <a:rPr lang="en-US" dirty="0">
                <a:solidFill>
                  <a:schemeClr val="accent1">
                    <a:lumMod val="50000"/>
                  </a:schemeClr>
                </a:solidFill>
                <a:ea typeface="Verdana" panose="020B0604030504040204" pitchFamily="34" charset="0"/>
              </a:rPr>
              <a:t> </a:t>
            </a:r>
            <a:r>
              <a:rPr lang="en-US" b="1" dirty="0">
                <a:ea typeface="Verdana" panose="020B0604030504040204" pitchFamily="34" charset="0"/>
              </a:rPr>
              <a:t>12.	Bioeconomy &amp; Engineering Nexus </a:t>
            </a:r>
          </a:p>
          <a:p>
            <a:pPr marL="0" marR="0" indent="0" algn="justLow">
              <a:spcBef>
                <a:spcPts val="0"/>
              </a:spcBef>
              <a:spcAft>
                <a:spcPts val="600"/>
              </a:spcAft>
              <a:buNone/>
            </a:pPr>
            <a:r>
              <a:rPr lang="en-US" b="1" dirty="0">
                <a:ea typeface="Verdana" panose="020B0604030504040204" pitchFamily="34" charset="0"/>
              </a:rPr>
              <a:t> 13.	Water Stress </a:t>
            </a:r>
          </a:p>
          <a:p>
            <a:pPr marL="0" marR="0" indent="0" algn="justLow">
              <a:spcBef>
                <a:spcPts val="0"/>
              </a:spcBef>
              <a:spcAft>
                <a:spcPts val="600"/>
              </a:spcAft>
              <a:buNone/>
            </a:pPr>
            <a:r>
              <a:rPr lang="en-US" b="1" dirty="0">
                <a:ea typeface="Verdana" panose="020B0604030504040204" pitchFamily="34" charset="0"/>
              </a:rPr>
              <a:t> 14.	Preparing for Our Digital Economy </a:t>
            </a:r>
          </a:p>
          <a:p>
            <a:pPr marL="0" marR="0" indent="0" algn="justLow">
              <a:spcBef>
                <a:spcPts val="0"/>
              </a:spcBef>
              <a:spcAft>
                <a:spcPts val="600"/>
              </a:spcAft>
              <a:buNone/>
            </a:pPr>
            <a:r>
              <a:rPr lang="en-US" b="1" dirty="0">
                <a:ea typeface="Verdana" panose="020B0604030504040204" pitchFamily="34" charset="0"/>
              </a:rPr>
              <a:t> 15.	The Future of Engineering in Pakistan</a:t>
            </a:r>
          </a:p>
          <a:p>
            <a:pPr marL="0" marR="0" indent="0" algn="justLow">
              <a:spcBef>
                <a:spcPts val="0"/>
              </a:spcBef>
              <a:spcAft>
                <a:spcPts val="600"/>
              </a:spcAft>
              <a:buNone/>
            </a:pPr>
            <a:endParaRPr lang="en-US" b="1" dirty="0">
              <a:ea typeface="Verdana" panose="020B0604030504040204" pitchFamily="34" charset="0"/>
            </a:endParaRPr>
          </a:p>
          <a:p>
            <a:pPr marL="0" marR="0" indent="0" algn="justLow">
              <a:spcBef>
                <a:spcPts val="0"/>
              </a:spcBef>
              <a:spcAft>
                <a:spcPts val="600"/>
              </a:spcAft>
              <a:buNone/>
            </a:pPr>
            <a:r>
              <a:rPr lang="en-US" b="1" dirty="0">
                <a:solidFill>
                  <a:srgbClr val="C00000"/>
                </a:solidFill>
                <a:effectLst>
                  <a:outerShdw blurRad="38100" dist="38100" dir="2700000" algn="tl">
                    <a:srgbClr val="000000">
                      <a:alpha val="43137"/>
                    </a:srgbClr>
                  </a:outerShdw>
                </a:effectLst>
                <a:ea typeface="Verdana" panose="020B0604030504040204" pitchFamily="34" charset="0"/>
              </a:rPr>
              <a:t>Upcoming</a:t>
            </a:r>
            <a:r>
              <a:rPr lang="en-US" b="1" dirty="0">
                <a:ea typeface="Verdana" panose="020B0604030504040204" pitchFamily="34" charset="0"/>
              </a:rPr>
              <a:t> </a:t>
            </a:r>
          </a:p>
          <a:p>
            <a:pPr marL="0" indent="0" algn="justLow">
              <a:spcBef>
                <a:spcPts val="0"/>
              </a:spcBef>
              <a:spcAft>
                <a:spcPts val="600"/>
              </a:spcAft>
              <a:buNone/>
            </a:pPr>
            <a:r>
              <a:rPr lang="en-GB" b="1" dirty="0">
                <a:solidFill>
                  <a:schemeClr val="accent1">
                    <a:lumMod val="75000"/>
                  </a:schemeClr>
                </a:solidFill>
              </a:rPr>
              <a:t> </a:t>
            </a:r>
            <a:r>
              <a:rPr lang="en-GB" b="1" dirty="0">
                <a:solidFill>
                  <a:srgbClr val="002060"/>
                </a:solidFill>
              </a:rPr>
              <a:t>16.</a:t>
            </a:r>
            <a:r>
              <a:rPr lang="en-GB" b="1" dirty="0">
                <a:solidFill>
                  <a:schemeClr val="accent1">
                    <a:lumMod val="75000"/>
                  </a:schemeClr>
                </a:solidFill>
              </a:rPr>
              <a:t>	</a:t>
            </a:r>
            <a:r>
              <a:rPr lang="en-GB" b="1" dirty="0">
                <a:ea typeface="Verdana" panose="020B0604030504040204" pitchFamily="34" charset="0"/>
              </a:rPr>
              <a:t>Climate change and Capture of CO2</a:t>
            </a:r>
          </a:p>
          <a:p>
            <a:pPr marL="0" indent="0" algn="justLow">
              <a:spcBef>
                <a:spcPts val="0"/>
              </a:spcBef>
              <a:spcAft>
                <a:spcPts val="600"/>
              </a:spcAft>
              <a:buNone/>
            </a:pPr>
            <a:r>
              <a:rPr lang="en-GB" b="1" dirty="0">
                <a:ea typeface="Verdana" panose="020B0604030504040204" pitchFamily="34" charset="0"/>
              </a:rPr>
              <a:t> 17.	Emerging Technologies </a:t>
            </a:r>
          </a:p>
          <a:p>
            <a:pPr marL="0" indent="0">
              <a:buNone/>
            </a:pPr>
            <a:r>
              <a:rPr lang="en-GB" dirty="0">
                <a:solidFill>
                  <a:schemeClr val="accent1">
                    <a:lumMod val="75000"/>
                  </a:schemeClr>
                </a:solidFill>
              </a:rPr>
              <a:t> </a:t>
            </a:r>
          </a:p>
          <a:p>
            <a:pPr marL="0" indent="0">
              <a:buNone/>
            </a:pPr>
            <a:endParaRPr lang="en-US" dirty="0"/>
          </a:p>
        </p:txBody>
      </p:sp>
      <p:sp>
        <p:nvSpPr>
          <p:cNvPr id="4" name="Slide Number Placeholder 3">
            <a:extLst>
              <a:ext uri="{FF2B5EF4-FFF2-40B4-BE49-F238E27FC236}">
                <a16:creationId xmlns:a16="http://schemas.microsoft.com/office/drawing/2014/main" id="{2B109CF3-2CA0-4AC8-9FFF-A31459A9AEB7}"/>
              </a:ext>
            </a:extLst>
          </p:cNvPr>
          <p:cNvSpPr>
            <a:spLocks noGrp="1"/>
          </p:cNvSpPr>
          <p:nvPr>
            <p:ph type="sldNum" sz="quarter" idx="12"/>
          </p:nvPr>
        </p:nvSpPr>
        <p:spPr/>
        <p:txBody>
          <a:bodyPr vert="horz" lIns="91440" tIns="45720" rIns="91440" bIns="45720" rtlCol="0" anchor="ctr"/>
          <a:lstStyle/>
          <a:p>
            <a:fld id="{E7C36024-9379-4889-9205-CFBFD368C791}" type="slidenum">
              <a:rPr lang="en-US" sz="1600">
                <a:solidFill>
                  <a:schemeClr val="bg1"/>
                </a:solidFill>
              </a:rPr>
              <a:pPr/>
              <a:t>11</a:t>
            </a:fld>
            <a:endParaRPr lang="en-US" sz="1600">
              <a:solidFill>
                <a:schemeClr val="bg1"/>
              </a:solidFill>
            </a:endParaRPr>
          </a:p>
        </p:txBody>
      </p:sp>
    </p:spTree>
    <p:extLst>
      <p:ext uri="{BB962C8B-B14F-4D97-AF65-F5344CB8AC3E}">
        <p14:creationId xmlns:p14="http://schemas.microsoft.com/office/powerpoint/2010/main" val="261762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E8067DE-B442-41E2-A697-8B0787AC76CB}"/>
              </a:ext>
            </a:extLst>
          </p:cNvPr>
          <p:cNvSpPr/>
          <p:nvPr/>
        </p:nvSpPr>
        <p:spPr>
          <a:xfrm>
            <a:off x="284747" y="998640"/>
            <a:ext cx="11622506" cy="4250394"/>
          </a:xfrm>
          <a:prstGeom prst="rect">
            <a:avLst/>
          </a:prstGeom>
        </p:spPr>
        <p:txBody>
          <a:bodyPr wrap="square">
            <a:spAutoFit/>
          </a:bodyPr>
          <a:lstStyle/>
          <a:p>
            <a:pPr marL="285750" marR="0" lvl="0" indent="-285750" algn="just">
              <a:lnSpc>
                <a:spcPct val="115000"/>
              </a:lnSpc>
              <a:spcBef>
                <a:spcPts val="0"/>
              </a:spcBef>
              <a:spcAft>
                <a:spcPts val="600"/>
              </a:spcAft>
              <a:buFont typeface="Wingdings" panose="05000000000000000000" pitchFamily="2" charset="2"/>
              <a:buChar char="Ø"/>
            </a:pPr>
            <a:r>
              <a:rPr lang="en-GB" sz="1600" b="1" dirty="0">
                <a:latin typeface="+mj-lt"/>
                <a:ea typeface="Verdana" panose="020B0604030504040204" pitchFamily="34" charset="0"/>
              </a:rPr>
              <a:t>Wireless Power Transfer – Application in Hybrid – Electric Vehicles</a:t>
            </a:r>
            <a:endParaRPr lang="en-US" sz="1600" b="1" dirty="0">
              <a:latin typeface="+mj-lt"/>
              <a:ea typeface="Verdana" panose="020B0604030504040204" pitchFamily="34" charset="0"/>
            </a:endParaRPr>
          </a:p>
          <a:p>
            <a:pPr marL="285750" marR="0" lvl="0" indent="-285750" algn="just">
              <a:lnSpc>
                <a:spcPct val="115000"/>
              </a:lnSpc>
              <a:spcBef>
                <a:spcPts val="0"/>
              </a:spcBef>
              <a:spcAft>
                <a:spcPts val="600"/>
              </a:spcAft>
              <a:buFont typeface="Wingdings" panose="05000000000000000000" pitchFamily="2" charset="2"/>
              <a:buChar char="Ø"/>
            </a:pPr>
            <a:r>
              <a:rPr lang="en-GB" sz="1600" b="1" dirty="0">
                <a:latin typeface="+mj-lt"/>
                <a:ea typeface="Verdana" panose="020B0604030504040204" pitchFamily="34" charset="0"/>
              </a:rPr>
              <a:t>Digital Transformation </a:t>
            </a:r>
            <a:endParaRPr lang="en-US" sz="1600" b="1" dirty="0">
              <a:latin typeface="+mj-lt"/>
              <a:ea typeface="Verdana" panose="020B0604030504040204" pitchFamily="34" charset="0"/>
            </a:endParaRPr>
          </a:p>
          <a:p>
            <a:pPr marL="285750" marR="0" lvl="0" indent="-285750" algn="just">
              <a:lnSpc>
                <a:spcPct val="115000"/>
              </a:lnSpc>
              <a:spcBef>
                <a:spcPts val="0"/>
              </a:spcBef>
              <a:spcAft>
                <a:spcPts val="600"/>
              </a:spcAft>
              <a:buFont typeface="Wingdings" panose="05000000000000000000" pitchFamily="2" charset="2"/>
              <a:buChar char="Ø"/>
            </a:pPr>
            <a:r>
              <a:rPr lang="en-US" sz="1600" b="1" dirty="0">
                <a:latin typeface="+mj-lt"/>
                <a:ea typeface="Verdana" panose="020B0604030504040204" pitchFamily="34" charset="0"/>
              </a:rPr>
              <a:t>Advances in the Engineering Education</a:t>
            </a:r>
          </a:p>
          <a:p>
            <a:pPr marL="285750" marR="0" lvl="0" indent="-285750" algn="just">
              <a:lnSpc>
                <a:spcPct val="115000"/>
              </a:lnSpc>
              <a:spcBef>
                <a:spcPts val="0"/>
              </a:spcBef>
              <a:spcAft>
                <a:spcPts val="600"/>
              </a:spcAft>
              <a:buFont typeface="Wingdings" panose="05000000000000000000" pitchFamily="2" charset="2"/>
              <a:buChar char="Ø"/>
            </a:pPr>
            <a:r>
              <a:rPr lang="en-GB" sz="1600" b="1" dirty="0">
                <a:latin typeface="+mj-lt"/>
                <a:ea typeface="Verdana" panose="020B0604030504040204" pitchFamily="34" charset="0"/>
              </a:rPr>
              <a:t>Wind Farming in Pakistan</a:t>
            </a:r>
            <a:endParaRPr lang="en-US" sz="1600" b="1" dirty="0">
              <a:latin typeface="+mj-lt"/>
              <a:ea typeface="Verdana" panose="020B0604030504040204" pitchFamily="34" charset="0"/>
            </a:endParaRPr>
          </a:p>
          <a:p>
            <a:pPr marL="285750" marR="0" lvl="0" indent="-285750" algn="just">
              <a:lnSpc>
                <a:spcPct val="115000"/>
              </a:lnSpc>
              <a:spcBef>
                <a:spcPts val="0"/>
              </a:spcBef>
              <a:spcAft>
                <a:spcPts val="600"/>
              </a:spcAft>
              <a:buFont typeface="Wingdings" panose="05000000000000000000" pitchFamily="2" charset="2"/>
              <a:buChar char="Ø"/>
            </a:pPr>
            <a:r>
              <a:rPr lang="en-GB" sz="1600" b="1" dirty="0">
                <a:latin typeface="+mj-lt"/>
                <a:ea typeface="Verdana" panose="020B0604030504040204" pitchFamily="34" charset="0"/>
              </a:rPr>
              <a:t>Dematerialization and its impact on Industry</a:t>
            </a:r>
            <a:endParaRPr lang="en-US" sz="1600" b="1" dirty="0">
              <a:latin typeface="+mj-lt"/>
              <a:ea typeface="Verdana" panose="020B0604030504040204" pitchFamily="34" charset="0"/>
            </a:endParaRPr>
          </a:p>
          <a:p>
            <a:pPr marL="285750" marR="0" lvl="0" indent="-285750" algn="just">
              <a:lnSpc>
                <a:spcPct val="115000"/>
              </a:lnSpc>
              <a:spcBef>
                <a:spcPts val="0"/>
              </a:spcBef>
              <a:spcAft>
                <a:spcPts val="600"/>
              </a:spcAft>
              <a:buFont typeface="Wingdings" panose="05000000000000000000" pitchFamily="2" charset="2"/>
              <a:buChar char="Ø"/>
            </a:pPr>
            <a:r>
              <a:rPr lang="en-GB" sz="1600" b="1" dirty="0">
                <a:latin typeface="+mj-lt"/>
                <a:ea typeface="Verdana" panose="020B0604030504040204" pitchFamily="34" charset="0"/>
              </a:rPr>
              <a:t>Future of Engineering Education </a:t>
            </a:r>
          </a:p>
          <a:p>
            <a:pPr marL="285750" marR="0" lvl="0" indent="-285750" algn="just">
              <a:lnSpc>
                <a:spcPct val="115000"/>
              </a:lnSpc>
              <a:spcBef>
                <a:spcPts val="0"/>
              </a:spcBef>
              <a:spcAft>
                <a:spcPts val="600"/>
              </a:spcAft>
              <a:buFont typeface="Wingdings" panose="05000000000000000000" pitchFamily="2" charset="2"/>
              <a:buChar char="Ø"/>
            </a:pPr>
            <a:r>
              <a:rPr lang="en-GB" sz="1600" b="1" dirty="0">
                <a:latin typeface="+mj-lt"/>
                <a:ea typeface="Verdana" panose="020B0604030504040204" pitchFamily="34" charset="0"/>
              </a:rPr>
              <a:t>Business Strategy for Engineering Organizations in Pakistan </a:t>
            </a:r>
          </a:p>
          <a:p>
            <a:pPr marL="285750" marR="0" lvl="0" indent="-285750" algn="just">
              <a:lnSpc>
                <a:spcPct val="115000"/>
              </a:lnSpc>
              <a:spcBef>
                <a:spcPts val="0"/>
              </a:spcBef>
              <a:spcAft>
                <a:spcPts val="600"/>
              </a:spcAft>
              <a:buFont typeface="Wingdings" panose="05000000000000000000" pitchFamily="2" charset="2"/>
              <a:buChar char="Ø"/>
            </a:pPr>
            <a:r>
              <a:rPr lang="en-GB" sz="1600" b="1" dirty="0">
                <a:latin typeface="+mj-lt"/>
                <a:ea typeface="Verdana" panose="020B0604030504040204" pitchFamily="34" charset="0"/>
              </a:rPr>
              <a:t>Materials Science and Engineering of Epoxy Based Composites</a:t>
            </a:r>
            <a:endParaRPr lang="en-US" sz="1600" b="1" dirty="0">
              <a:latin typeface="+mj-lt"/>
              <a:ea typeface="Verdana" panose="020B0604030504040204" pitchFamily="34" charset="0"/>
            </a:endParaRPr>
          </a:p>
          <a:p>
            <a:pPr marL="285750" indent="-285750" algn="just">
              <a:spcAft>
                <a:spcPts val="600"/>
              </a:spcAft>
              <a:buFont typeface="Wingdings" panose="05000000000000000000" pitchFamily="2" charset="2"/>
              <a:buChar char="Ø"/>
            </a:pPr>
            <a:r>
              <a:rPr lang="en-GB" sz="1600" b="1" dirty="0">
                <a:latin typeface="+mj-lt"/>
                <a:ea typeface="Verdana" panose="020B0604030504040204" pitchFamily="34" charset="0"/>
              </a:rPr>
              <a:t>Ultra High-Performance Concrete-UHPC  </a:t>
            </a:r>
          </a:p>
          <a:p>
            <a:pPr marL="285750" indent="-285750" algn="just">
              <a:spcAft>
                <a:spcPts val="600"/>
              </a:spcAft>
              <a:buFont typeface="Wingdings" panose="05000000000000000000" pitchFamily="2" charset="2"/>
              <a:buChar char="Ø"/>
            </a:pPr>
            <a:r>
              <a:rPr lang="en-GB" sz="1600" b="1" dirty="0" smtClean="0">
                <a:latin typeface="+mj-lt"/>
                <a:ea typeface="Verdana" panose="020B0604030504040204" pitchFamily="34" charset="0"/>
              </a:rPr>
              <a:t>Identity </a:t>
            </a:r>
            <a:r>
              <a:rPr lang="en-GB" sz="1600" b="1" dirty="0">
                <a:latin typeface="+mj-lt"/>
                <a:ea typeface="Verdana" panose="020B0604030504040204" pitchFamily="34" charset="0"/>
              </a:rPr>
              <a:t>Access </a:t>
            </a:r>
            <a:r>
              <a:rPr lang="en-GB" sz="1600" b="1" dirty="0" smtClean="0">
                <a:latin typeface="+mj-lt"/>
                <a:ea typeface="Verdana" panose="020B0604030504040204" pitchFamily="34" charset="0"/>
              </a:rPr>
              <a:t>and Management</a:t>
            </a:r>
            <a:endParaRPr lang="en-GB" sz="1600" b="1" dirty="0">
              <a:latin typeface="+mj-lt"/>
              <a:ea typeface="Verdana" panose="020B0604030504040204" pitchFamily="34" charset="0"/>
            </a:endParaRPr>
          </a:p>
          <a:p>
            <a:pPr algn="just">
              <a:spcAft>
                <a:spcPts val="600"/>
              </a:spcAft>
            </a:pPr>
            <a:r>
              <a:rPr lang="en-GB" sz="2000" b="1" dirty="0">
                <a:solidFill>
                  <a:srgbClr val="C00000"/>
                </a:solidFill>
                <a:effectLst>
                  <a:outerShdw blurRad="38100" dist="38100" dir="2700000" algn="tl">
                    <a:srgbClr val="000000">
                      <a:alpha val="43137"/>
                    </a:srgbClr>
                  </a:outerShdw>
                </a:effectLst>
                <a:latin typeface="+mj-lt"/>
                <a:ea typeface="Verdana" panose="020B0604030504040204" pitchFamily="34" charset="0"/>
              </a:rPr>
              <a:t>Upcoming</a:t>
            </a:r>
          </a:p>
          <a:p>
            <a:pPr marL="285750" indent="-285750" algn="just">
              <a:spcAft>
                <a:spcPts val="600"/>
              </a:spcAft>
              <a:buFont typeface="Wingdings" panose="05000000000000000000" pitchFamily="2" charset="2"/>
              <a:buChar char="Ø"/>
            </a:pPr>
            <a:r>
              <a:rPr lang="en-GB" sz="1600" b="1" dirty="0">
                <a:latin typeface="+mj-lt"/>
                <a:ea typeface="Verdana" panose="020B0604030504040204" pitchFamily="34" charset="0"/>
              </a:rPr>
              <a:t>Plant Asset Management </a:t>
            </a:r>
            <a:endParaRPr lang="en-US" sz="1600" b="1" dirty="0">
              <a:latin typeface="+mj-lt"/>
              <a:ea typeface="Verdana" panose="020B0604030504040204" pitchFamily="34" charset="0"/>
            </a:endParaRPr>
          </a:p>
        </p:txBody>
      </p:sp>
      <p:sp>
        <p:nvSpPr>
          <p:cNvPr id="3" name="Rectangle 2">
            <a:extLst>
              <a:ext uri="{FF2B5EF4-FFF2-40B4-BE49-F238E27FC236}">
                <a16:creationId xmlns:a16="http://schemas.microsoft.com/office/drawing/2014/main" id="{EF8EC85C-AE02-4393-B75E-08F438A409ED}"/>
              </a:ext>
            </a:extLst>
          </p:cNvPr>
          <p:cNvSpPr/>
          <p:nvPr/>
        </p:nvSpPr>
        <p:spPr>
          <a:xfrm>
            <a:off x="352927" y="486064"/>
            <a:ext cx="3113545" cy="595932"/>
          </a:xfrm>
          <a:prstGeom prst="rect">
            <a:avLst/>
          </a:prstGeom>
        </p:spPr>
        <p:txBody>
          <a:bodyPr wrap="none">
            <a:spAutoFit/>
          </a:bodyPr>
          <a:lstStyle/>
          <a:p>
            <a:pPr>
              <a:lnSpc>
                <a:spcPct val="107000"/>
              </a:lnSpc>
              <a:spcAft>
                <a:spcPts val="800"/>
              </a:spcAft>
            </a:pPr>
            <a:r>
              <a:rPr lang="en-US" sz="3200" b="1" dirty="0">
                <a:solidFill>
                  <a:srgbClr val="C00000"/>
                </a:solidFill>
                <a:latin typeface="+mj-lt"/>
                <a:ea typeface="Verdana" panose="020B0604030504040204" pitchFamily="34" charset="0"/>
                <a:cs typeface="Arial" panose="020B0604020202020204" pitchFamily="34" charset="0"/>
              </a:rPr>
              <a:t>Knowledge </a:t>
            </a:r>
            <a:r>
              <a:rPr lang="en-US" sz="3200" b="1" dirty="0" smtClean="0">
                <a:solidFill>
                  <a:srgbClr val="C00000"/>
                </a:solidFill>
                <a:latin typeface="+mj-lt"/>
                <a:ea typeface="Verdana" panose="020B0604030504040204" pitchFamily="34" charset="0"/>
                <a:cs typeface="Arial" panose="020B0604020202020204" pitchFamily="34" charset="0"/>
              </a:rPr>
              <a:t>Forum</a:t>
            </a:r>
            <a:endParaRPr lang="en-US" sz="3200" b="1" dirty="0">
              <a:solidFill>
                <a:srgbClr val="C00000"/>
              </a:solidFill>
              <a:latin typeface="+mj-lt"/>
              <a:ea typeface="Verdana" panose="020B060403050404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0A9769D-ED8C-40F5-9E68-54F11746051A}"/>
              </a:ext>
            </a:extLst>
          </p:cNvPr>
          <p:cNvSpPr>
            <a:spLocks noGrp="1"/>
          </p:cNvSpPr>
          <p:nvPr>
            <p:ph type="sldNum" sz="quarter" idx="12"/>
          </p:nvPr>
        </p:nvSpPr>
        <p:spPr/>
        <p:txBody>
          <a:bodyPr vert="horz" lIns="91440" tIns="45720" rIns="91440" bIns="45720" rtlCol="0" anchor="ctr"/>
          <a:lstStyle/>
          <a:p>
            <a:fld id="{E7C36024-9379-4889-9205-CFBFD368C791}" type="slidenum">
              <a:rPr lang="en-US" sz="1600">
                <a:solidFill>
                  <a:schemeClr val="bg1"/>
                </a:solidFill>
              </a:rPr>
              <a:pPr/>
              <a:t>12</a:t>
            </a:fld>
            <a:endParaRPr lang="en-US" sz="1600">
              <a:solidFill>
                <a:schemeClr val="bg1"/>
              </a:solidFill>
            </a:endParaRPr>
          </a:p>
        </p:txBody>
      </p:sp>
      <p:pic>
        <p:nvPicPr>
          <p:cNvPr id="5" name="Picture 4"/>
          <p:cNvPicPr>
            <a:picLocks noChangeAspect="1"/>
          </p:cNvPicPr>
          <p:nvPr/>
        </p:nvPicPr>
        <p:blipFill rotWithShape="1">
          <a:blip r:embed="rId2" cstate="hqprint">
            <a:extLst>
              <a:ext uri="{28A0092B-C50C-407E-A947-70E740481C1C}">
                <a14:useLocalDpi xmlns:a14="http://schemas.microsoft.com/office/drawing/2010/main" val="0"/>
              </a:ext>
            </a:extLst>
          </a:blip>
          <a:srcRect r="10494" b="23019"/>
          <a:stretch/>
        </p:blipFill>
        <p:spPr>
          <a:xfrm>
            <a:off x="6368956" y="704770"/>
            <a:ext cx="5354471" cy="2419067"/>
          </a:xfrm>
          <a:prstGeom prst="rect">
            <a:avLst/>
          </a:prstGeom>
          <a:ln>
            <a:solidFill>
              <a:srgbClr val="FF0000"/>
            </a:solidFill>
          </a:ln>
        </p:spPr>
      </p:pic>
      <p:pic>
        <p:nvPicPr>
          <p:cNvPr id="7" name="Picture 6"/>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368955" y="3123837"/>
            <a:ext cx="5354471" cy="2419067"/>
          </a:xfrm>
          <a:prstGeom prst="rect">
            <a:avLst/>
          </a:prstGeom>
          <a:ln>
            <a:solidFill>
              <a:srgbClr val="FF0000"/>
            </a:solidFill>
          </a:ln>
        </p:spPr>
      </p:pic>
    </p:spTree>
    <p:extLst>
      <p:ext uri="{BB962C8B-B14F-4D97-AF65-F5344CB8AC3E}">
        <p14:creationId xmlns:p14="http://schemas.microsoft.com/office/powerpoint/2010/main" val="2751394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7D565-0AC1-493A-AB7A-525154D7673D}"/>
              </a:ext>
            </a:extLst>
          </p:cNvPr>
          <p:cNvSpPr>
            <a:spLocks noGrp="1"/>
          </p:cNvSpPr>
          <p:nvPr>
            <p:ph type="title"/>
          </p:nvPr>
        </p:nvSpPr>
        <p:spPr>
          <a:xfrm>
            <a:off x="1074007" y="70134"/>
            <a:ext cx="8534400" cy="1507067"/>
          </a:xfrm>
        </p:spPr>
        <p:txBody>
          <a:bodyPr>
            <a:normAutofit/>
          </a:bodyPr>
          <a:lstStyle/>
          <a:p>
            <a:r>
              <a:rPr lang="en-US" sz="4000" b="1" dirty="0">
                <a:solidFill>
                  <a:srgbClr val="FF0000"/>
                </a:solidFill>
                <a:effectLst>
                  <a:outerShdw blurRad="38100" dist="38100" dir="2700000" algn="tl">
                    <a:srgbClr val="000000">
                      <a:alpha val="43137"/>
                    </a:srgbClr>
                  </a:outerShdw>
                </a:effectLst>
                <a:latin typeface="+mn-lt"/>
              </a:rPr>
              <a:t>Workshops</a:t>
            </a:r>
          </a:p>
        </p:txBody>
      </p:sp>
      <p:sp>
        <p:nvSpPr>
          <p:cNvPr id="3" name="Content Placeholder 2">
            <a:extLst>
              <a:ext uri="{FF2B5EF4-FFF2-40B4-BE49-F238E27FC236}">
                <a16:creationId xmlns:a16="http://schemas.microsoft.com/office/drawing/2014/main" id="{DDC89D6C-076E-400C-BFEB-8CBDB55BFD4E}"/>
              </a:ext>
            </a:extLst>
          </p:cNvPr>
          <p:cNvSpPr>
            <a:spLocks noGrp="1"/>
          </p:cNvSpPr>
          <p:nvPr>
            <p:ph idx="1"/>
          </p:nvPr>
        </p:nvSpPr>
        <p:spPr>
          <a:xfrm>
            <a:off x="1074006" y="1577201"/>
            <a:ext cx="10279793" cy="4929616"/>
          </a:xfrm>
        </p:spPr>
        <p:txBody>
          <a:bodyPr>
            <a:normAutofit fontScale="62500" lnSpcReduction="20000"/>
          </a:bodyPr>
          <a:lstStyle/>
          <a:p>
            <a:pPr>
              <a:buFont typeface="Wingdings" panose="05000000000000000000" pitchFamily="2" charset="2"/>
              <a:buChar char="Ø"/>
            </a:pPr>
            <a:r>
              <a:rPr lang="en-GB" sz="3400" dirty="0">
                <a:latin typeface="+mj-lt"/>
              </a:rPr>
              <a:t> </a:t>
            </a:r>
            <a:r>
              <a:rPr lang="en-GB" sz="3400" b="1" dirty="0">
                <a:latin typeface="+mj-lt"/>
              </a:rPr>
              <a:t>Technology Assessment for Organizations</a:t>
            </a:r>
          </a:p>
          <a:p>
            <a:pPr marL="0" indent="0">
              <a:buNone/>
            </a:pPr>
            <a:r>
              <a:rPr lang="en-GB" sz="3400" b="1" dirty="0">
                <a:latin typeface="+mj-lt"/>
              </a:rPr>
              <a:t>     </a:t>
            </a:r>
          </a:p>
          <a:p>
            <a:pPr>
              <a:buFont typeface="Wingdings" panose="05000000000000000000" pitchFamily="2" charset="2"/>
              <a:buChar char="Ø"/>
            </a:pPr>
            <a:r>
              <a:rPr lang="en-GB" sz="3400" b="1" dirty="0">
                <a:latin typeface="+mj-lt"/>
              </a:rPr>
              <a:t> Knowledge Creation and Management for Sustainable competitive Advantage    </a:t>
            </a:r>
          </a:p>
          <a:p>
            <a:pPr marL="0" indent="0">
              <a:buNone/>
            </a:pPr>
            <a:r>
              <a:rPr lang="en-GB" sz="3400" b="1" dirty="0">
                <a:latin typeface="+mj-lt"/>
              </a:rPr>
              <a:t>    </a:t>
            </a:r>
          </a:p>
          <a:p>
            <a:pPr>
              <a:buFont typeface="Wingdings" panose="05000000000000000000" pitchFamily="2" charset="2"/>
              <a:buChar char="Ø"/>
            </a:pPr>
            <a:r>
              <a:rPr lang="en-GB" sz="3400" b="1" dirty="0">
                <a:latin typeface="+mj-lt"/>
              </a:rPr>
              <a:t> Conducting Technology Impact Assessment </a:t>
            </a:r>
          </a:p>
          <a:p>
            <a:pPr>
              <a:buFont typeface="Wingdings" panose="05000000000000000000" pitchFamily="2" charset="2"/>
              <a:buChar char="Ø"/>
            </a:pPr>
            <a:endParaRPr lang="en-GB" sz="3400" b="1" dirty="0">
              <a:latin typeface="+mj-lt"/>
            </a:endParaRPr>
          </a:p>
          <a:p>
            <a:pPr marL="0" indent="0">
              <a:buNone/>
            </a:pPr>
            <a:r>
              <a:rPr lang="en-GB" sz="5100" b="1" dirty="0">
                <a:solidFill>
                  <a:srgbClr val="C00000"/>
                </a:solidFill>
                <a:effectLst>
                  <a:outerShdw blurRad="38100" dist="38100" dir="2700000" algn="tl">
                    <a:srgbClr val="000000">
                      <a:alpha val="43137"/>
                    </a:srgbClr>
                  </a:outerShdw>
                </a:effectLst>
                <a:latin typeface="+mj-lt"/>
              </a:rPr>
              <a:t>Upcoming</a:t>
            </a:r>
          </a:p>
          <a:p>
            <a:pPr>
              <a:buFont typeface="Wingdings" panose="05000000000000000000" pitchFamily="2" charset="2"/>
              <a:buChar char="Ø"/>
            </a:pPr>
            <a:r>
              <a:rPr lang="en-GB" sz="3400" b="1" dirty="0">
                <a:latin typeface="+mj-lt"/>
              </a:rPr>
              <a:t>Blockchain </a:t>
            </a:r>
          </a:p>
          <a:p>
            <a:pPr marL="0" indent="0">
              <a:buNone/>
            </a:pPr>
            <a:endParaRPr lang="en-GB" sz="3400" b="1" dirty="0">
              <a:latin typeface="+mj-lt"/>
            </a:endParaRPr>
          </a:p>
          <a:p>
            <a:pPr lvl="0">
              <a:buFont typeface="Wingdings" panose="05000000000000000000" pitchFamily="2" charset="2"/>
              <a:buChar char="Ø"/>
            </a:pPr>
            <a:r>
              <a:rPr lang="en-GB" sz="3400" b="1" dirty="0">
                <a:latin typeface="+mj-lt"/>
              </a:rPr>
              <a:t>  Parameters of Technology Transfer </a:t>
            </a:r>
          </a:p>
          <a:p>
            <a:pPr marL="0" lvl="0" indent="0">
              <a:buNone/>
            </a:pPr>
            <a:endParaRPr lang="en-GB" sz="3400" dirty="0">
              <a:latin typeface="+mj-lt"/>
            </a:endParaRPr>
          </a:p>
          <a:p>
            <a:pPr>
              <a:buFont typeface="Wingdings" panose="05000000000000000000" pitchFamily="2" charset="2"/>
              <a:buChar char="Ø"/>
            </a:pPr>
            <a:r>
              <a:rPr lang="en-GB" sz="3400" dirty="0">
                <a:latin typeface="+mj-lt"/>
              </a:rPr>
              <a:t>  </a:t>
            </a:r>
            <a:r>
              <a:rPr lang="en-GB" sz="3400" b="1" dirty="0">
                <a:latin typeface="+mj-lt"/>
              </a:rPr>
              <a:t>Assessing Data and Information Quality </a:t>
            </a:r>
            <a:endParaRPr lang="en-GB" sz="3400" dirty="0">
              <a:latin typeface="+mj-lt"/>
            </a:endParaRPr>
          </a:p>
          <a:p>
            <a:pPr marL="0" indent="0">
              <a:buNone/>
            </a:pPr>
            <a:r>
              <a:rPr lang="en-GB" sz="3400" dirty="0">
                <a:latin typeface="+mj-lt"/>
              </a:rPr>
              <a:t>    </a:t>
            </a:r>
          </a:p>
          <a:p>
            <a:pPr>
              <a:buFont typeface="Wingdings" panose="05000000000000000000" pitchFamily="2" charset="2"/>
              <a:buChar char="Ø"/>
            </a:pPr>
            <a:endParaRPr lang="en-GB" b="1" dirty="0"/>
          </a:p>
          <a:p>
            <a:pPr marL="0" indent="0">
              <a:buNone/>
            </a:pPr>
            <a:endParaRPr lang="en-US" dirty="0"/>
          </a:p>
        </p:txBody>
      </p:sp>
      <p:sp>
        <p:nvSpPr>
          <p:cNvPr id="4" name="Slide Number Placeholder 3">
            <a:extLst>
              <a:ext uri="{FF2B5EF4-FFF2-40B4-BE49-F238E27FC236}">
                <a16:creationId xmlns:a16="http://schemas.microsoft.com/office/drawing/2014/main" id="{1338F8C6-E1ED-4425-9805-CE2738F627BD}"/>
              </a:ext>
            </a:extLst>
          </p:cNvPr>
          <p:cNvSpPr>
            <a:spLocks noGrp="1"/>
          </p:cNvSpPr>
          <p:nvPr>
            <p:ph type="sldNum" sz="quarter" idx="12"/>
          </p:nvPr>
        </p:nvSpPr>
        <p:spPr/>
        <p:txBody>
          <a:bodyPr/>
          <a:lstStyle/>
          <a:p>
            <a:fld id="{E7C36024-9379-4889-9205-CFBFD368C791}" type="slidenum">
              <a:rPr lang="en-US" smtClean="0"/>
              <a:t>13</a:t>
            </a:fld>
            <a:endParaRPr lang="en-US"/>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778388" y="2959289"/>
            <a:ext cx="4385481" cy="3289111"/>
          </a:xfrm>
          <a:prstGeom prst="rect">
            <a:avLst/>
          </a:prstGeom>
          <a:ln>
            <a:solidFill>
              <a:srgbClr val="FF0000"/>
            </a:solidFill>
          </a:ln>
        </p:spPr>
      </p:pic>
    </p:spTree>
    <p:extLst>
      <p:ext uri="{BB962C8B-B14F-4D97-AF65-F5344CB8AC3E}">
        <p14:creationId xmlns:p14="http://schemas.microsoft.com/office/powerpoint/2010/main" val="37234488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7D565-0AC1-493A-AB7A-525154D7673D}"/>
              </a:ext>
            </a:extLst>
          </p:cNvPr>
          <p:cNvSpPr>
            <a:spLocks noGrp="1"/>
          </p:cNvSpPr>
          <p:nvPr>
            <p:ph type="title"/>
          </p:nvPr>
        </p:nvSpPr>
        <p:spPr>
          <a:xfrm>
            <a:off x="970815" y="201935"/>
            <a:ext cx="8534400" cy="1507067"/>
          </a:xfrm>
        </p:spPr>
        <p:txBody>
          <a:bodyPr/>
          <a:lstStyle/>
          <a:p>
            <a:r>
              <a:rPr lang="en-US" b="1" dirty="0">
                <a:solidFill>
                  <a:srgbClr val="FF0000"/>
                </a:solidFill>
                <a:effectLst>
                  <a:outerShdw blurRad="38100" dist="38100" dir="2700000" algn="tl">
                    <a:srgbClr val="000000">
                      <a:alpha val="43137"/>
                    </a:srgbClr>
                  </a:outerShdw>
                </a:effectLst>
                <a:latin typeface="+mn-lt"/>
              </a:rPr>
              <a:t>Upcoming Workshops</a:t>
            </a:r>
          </a:p>
        </p:txBody>
      </p:sp>
      <p:sp>
        <p:nvSpPr>
          <p:cNvPr id="3" name="Content Placeholder 2">
            <a:extLst>
              <a:ext uri="{FF2B5EF4-FFF2-40B4-BE49-F238E27FC236}">
                <a16:creationId xmlns:a16="http://schemas.microsoft.com/office/drawing/2014/main" id="{DDC89D6C-076E-400C-BFEB-8CBDB55BFD4E}"/>
              </a:ext>
            </a:extLst>
          </p:cNvPr>
          <p:cNvSpPr>
            <a:spLocks noGrp="1"/>
          </p:cNvSpPr>
          <p:nvPr>
            <p:ph idx="1"/>
          </p:nvPr>
        </p:nvSpPr>
        <p:spPr>
          <a:xfrm>
            <a:off x="970815" y="1587877"/>
            <a:ext cx="8534400" cy="3615267"/>
          </a:xfrm>
        </p:spPr>
        <p:txBody>
          <a:bodyPr>
            <a:normAutofit/>
          </a:bodyPr>
          <a:lstStyle/>
          <a:p>
            <a:pPr lvl="0">
              <a:buFont typeface="Wingdings" panose="05000000000000000000" pitchFamily="2" charset="2"/>
              <a:buChar char="Ø"/>
            </a:pPr>
            <a:r>
              <a:rPr lang="en-GB" sz="2400" b="1" dirty="0">
                <a:latin typeface="+mj-lt"/>
              </a:rPr>
              <a:t>Block chain</a:t>
            </a:r>
            <a:endParaRPr lang="en-GB" sz="2400" dirty="0">
              <a:latin typeface="+mj-lt"/>
            </a:endParaRPr>
          </a:p>
          <a:p>
            <a:pPr marL="0" indent="0">
              <a:buNone/>
            </a:pPr>
            <a:r>
              <a:rPr lang="en-GB" sz="2400" dirty="0">
                <a:latin typeface="+mj-lt"/>
              </a:rPr>
              <a:t>   </a:t>
            </a:r>
          </a:p>
          <a:p>
            <a:pPr marL="0" indent="0">
              <a:buNone/>
            </a:pPr>
            <a:r>
              <a:rPr lang="en-GB" sz="2400" dirty="0">
                <a:solidFill>
                  <a:schemeClr val="accent1">
                    <a:lumMod val="75000"/>
                  </a:schemeClr>
                </a:solidFill>
                <a:latin typeface="+mj-lt"/>
              </a:rPr>
              <a:t> </a:t>
            </a:r>
          </a:p>
          <a:p>
            <a:endParaRPr lang="en-US" dirty="0"/>
          </a:p>
        </p:txBody>
      </p:sp>
      <p:sp>
        <p:nvSpPr>
          <p:cNvPr id="4" name="Slide Number Placeholder 3">
            <a:extLst>
              <a:ext uri="{FF2B5EF4-FFF2-40B4-BE49-F238E27FC236}">
                <a16:creationId xmlns:a16="http://schemas.microsoft.com/office/drawing/2014/main" id="{1338F8C6-E1ED-4425-9805-CE2738F627BD}"/>
              </a:ext>
            </a:extLst>
          </p:cNvPr>
          <p:cNvSpPr>
            <a:spLocks noGrp="1"/>
          </p:cNvSpPr>
          <p:nvPr>
            <p:ph type="sldNum" sz="quarter" idx="12"/>
          </p:nvPr>
        </p:nvSpPr>
        <p:spPr/>
        <p:txBody>
          <a:bodyPr/>
          <a:lstStyle/>
          <a:p>
            <a:fld id="{E7C36024-9379-4889-9205-CFBFD368C791}" type="slidenum">
              <a:rPr lang="en-US" smtClean="0"/>
              <a:t>14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0729" y="3251153"/>
            <a:ext cx="10058400" cy="2218006"/>
          </a:xfrm>
          <a:prstGeom prst="rect">
            <a:avLst/>
          </a:prstGeom>
        </p:spPr>
      </p:pic>
    </p:spTree>
    <p:extLst>
      <p:ext uri="{BB962C8B-B14F-4D97-AF65-F5344CB8AC3E}">
        <p14:creationId xmlns:p14="http://schemas.microsoft.com/office/powerpoint/2010/main" val="29330399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4B4ACD2-ADF5-4C58-8B4A-7BAB86554CC8}"/>
              </a:ext>
            </a:extLst>
          </p:cNvPr>
          <p:cNvSpPr/>
          <p:nvPr/>
        </p:nvSpPr>
        <p:spPr>
          <a:xfrm>
            <a:off x="387405" y="1621579"/>
            <a:ext cx="11438021" cy="1646605"/>
          </a:xfrm>
          <a:prstGeom prst="rect">
            <a:avLst/>
          </a:prstGeom>
        </p:spPr>
        <p:txBody>
          <a:bodyPr wrap="square">
            <a:spAutoFit/>
          </a:bodyPr>
          <a:lstStyle/>
          <a:p>
            <a:pPr marL="342900" lvl="0" indent="-342900" algn="just">
              <a:spcAft>
                <a:spcPts val="600"/>
              </a:spcAft>
              <a:buFont typeface="Wingdings" panose="05000000000000000000" pitchFamily="2" charset="2"/>
              <a:buChar char="Ø"/>
            </a:pPr>
            <a:r>
              <a:rPr lang="en-US" sz="2400" dirty="0" smtClean="0">
                <a:latin typeface="+mj-lt"/>
                <a:ea typeface="Verdana" panose="020B0604030504040204" pitchFamily="34" charset="0"/>
              </a:rPr>
              <a:t>Preliminary </a:t>
            </a:r>
            <a:r>
              <a:rPr lang="en-GB" sz="2400" dirty="0">
                <a:latin typeface="+mj-lt"/>
              </a:rPr>
              <a:t>feasibility</a:t>
            </a:r>
            <a:r>
              <a:rPr lang="en-US" sz="2400" dirty="0" smtClean="0">
                <a:latin typeface="+mj-lt"/>
                <a:ea typeface="Verdana" panose="020B0604030504040204" pitchFamily="34" charset="0"/>
              </a:rPr>
              <a:t> </a:t>
            </a:r>
            <a:r>
              <a:rPr lang="en-US" sz="2400" dirty="0">
                <a:latin typeface="+mj-lt"/>
                <a:ea typeface="Verdana" panose="020B0604030504040204" pitchFamily="34" charset="0"/>
              </a:rPr>
              <a:t>Study </a:t>
            </a:r>
            <a:r>
              <a:rPr lang="en-US" sz="2400" dirty="0" smtClean="0">
                <a:latin typeface="+mj-lt"/>
                <a:ea typeface="Verdana" panose="020B0604030504040204" pitchFamily="34" charset="0"/>
              </a:rPr>
              <a:t>on </a:t>
            </a:r>
            <a:r>
              <a:rPr lang="en-US" sz="2400" b="1" dirty="0" smtClean="0">
                <a:latin typeface="+mj-lt"/>
                <a:ea typeface="Verdana" panose="020B0604030504040204" pitchFamily="34" charset="0"/>
              </a:rPr>
              <a:t>“Thar </a:t>
            </a:r>
            <a:r>
              <a:rPr lang="en-US" sz="2400" b="1" dirty="0">
                <a:latin typeface="+mj-lt"/>
                <a:ea typeface="Verdana" panose="020B0604030504040204" pitchFamily="34" charset="0"/>
              </a:rPr>
              <a:t>Coal Utilization” </a:t>
            </a:r>
            <a:r>
              <a:rPr lang="en-US" sz="2400" dirty="0">
                <a:latin typeface="+mj-lt"/>
                <a:ea typeface="Verdana" panose="020B0604030504040204" pitchFamily="34" charset="0"/>
              </a:rPr>
              <a:t>with the </a:t>
            </a:r>
            <a:r>
              <a:rPr lang="en-US" sz="2400" dirty="0" smtClean="0">
                <a:latin typeface="+mj-lt"/>
                <a:ea typeface="Verdana" panose="020B0604030504040204" pitchFamily="34" charset="0"/>
              </a:rPr>
              <a:t>collaboration </a:t>
            </a:r>
            <a:r>
              <a:rPr lang="en-US" sz="2400" dirty="0">
                <a:latin typeface="+mj-lt"/>
                <a:ea typeface="Verdana" panose="020B0604030504040204" pitchFamily="34" charset="0"/>
              </a:rPr>
              <a:t>of The institute of Applied Energy, Japan. </a:t>
            </a:r>
          </a:p>
          <a:p>
            <a:pPr marL="342900" lvl="0" indent="-342900" algn="just">
              <a:spcAft>
                <a:spcPts val="600"/>
              </a:spcAft>
              <a:buFont typeface="Wingdings" panose="05000000000000000000" pitchFamily="2" charset="2"/>
              <a:buChar char="Ø"/>
            </a:pPr>
            <a:r>
              <a:rPr lang="en-US" sz="2400" dirty="0">
                <a:latin typeface="+mj-lt"/>
                <a:ea typeface="Verdana" panose="020B0604030504040204" pitchFamily="34" charset="0"/>
              </a:rPr>
              <a:t>A study on </a:t>
            </a:r>
            <a:r>
              <a:rPr lang="en-US" sz="2400" b="1" dirty="0">
                <a:latin typeface="+mj-lt"/>
                <a:ea typeface="Verdana" panose="020B0604030504040204" pitchFamily="34" charset="0"/>
              </a:rPr>
              <a:t>“Effective Utilization of Thar Coal” </a:t>
            </a:r>
            <a:r>
              <a:rPr lang="en-US" sz="2400" dirty="0">
                <a:latin typeface="+mj-lt"/>
                <a:ea typeface="Verdana" panose="020B0604030504040204" pitchFamily="34" charset="0"/>
              </a:rPr>
              <a:t>in association with JCOAL, Japan. The study was funded by Ministry of Economy, Trade and Industry (METI), Japan.</a:t>
            </a:r>
          </a:p>
        </p:txBody>
      </p:sp>
      <p:sp>
        <p:nvSpPr>
          <p:cNvPr id="12" name="Rectangle 11">
            <a:extLst>
              <a:ext uri="{FF2B5EF4-FFF2-40B4-BE49-F238E27FC236}">
                <a16:creationId xmlns:a16="http://schemas.microsoft.com/office/drawing/2014/main" id="{D379049A-E3E8-4CFB-A620-E4BD89891CDE}"/>
              </a:ext>
            </a:extLst>
          </p:cNvPr>
          <p:cNvSpPr/>
          <p:nvPr/>
        </p:nvSpPr>
        <p:spPr>
          <a:xfrm>
            <a:off x="598587" y="836877"/>
            <a:ext cx="4137415" cy="784702"/>
          </a:xfrm>
          <a:prstGeom prst="rect">
            <a:avLst/>
          </a:prstGeom>
        </p:spPr>
        <p:txBody>
          <a:bodyPr wrap="none">
            <a:spAutoFit/>
          </a:bodyPr>
          <a:lstStyle/>
          <a:p>
            <a:pPr>
              <a:lnSpc>
                <a:spcPct val="107000"/>
              </a:lnSpc>
              <a:spcAft>
                <a:spcPts val="800"/>
              </a:spcAft>
            </a:pPr>
            <a:r>
              <a:rPr lang="en-GB" sz="4400" b="1" dirty="0">
                <a:solidFill>
                  <a:srgbClr val="C00000"/>
                </a:solidFill>
                <a:ea typeface="Verdana" panose="020B0604030504040204" pitchFamily="34" charset="0"/>
                <a:cs typeface="Arial" panose="020B0604020202020204" pitchFamily="34" charset="0"/>
              </a:rPr>
              <a:t>Research Studies</a:t>
            </a:r>
          </a:p>
        </p:txBody>
      </p:sp>
      <p:sp>
        <p:nvSpPr>
          <p:cNvPr id="3" name="Slide Number Placeholder 2">
            <a:extLst>
              <a:ext uri="{FF2B5EF4-FFF2-40B4-BE49-F238E27FC236}">
                <a16:creationId xmlns:a16="http://schemas.microsoft.com/office/drawing/2014/main" id="{B36371DF-98AE-4281-862D-E27AB316C93E}"/>
              </a:ext>
            </a:extLst>
          </p:cNvPr>
          <p:cNvSpPr>
            <a:spLocks noGrp="1"/>
          </p:cNvSpPr>
          <p:nvPr>
            <p:ph type="sldNum" sz="quarter" idx="12"/>
          </p:nvPr>
        </p:nvSpPr>
        <p:spPr/>
        <p:txBody>
          <a:bodyPr vert="horz" lIns="91440" tIns="45720" rIns="91440" bIns="45720" rtlCol="0" anchor="ctr"/>
          <a:lstStyle/>
          <a:p>
            <a:fld id="{E7C36024-9379-4889-9205-CFBFD368C791}" type="slidenum">
              <a:rPr lang="en-US" sz="1600">
                <a:solidFill>
                  <a:schemeClr val="bg1"/>
                </a:solidFill>
              </a:rPr>
              <a:pPr/>
              <a:t>15</a:t>
            </a:fld>
            <a:endParaRPr lang="en-US" sz="1600" dirty="0">
              <a:solidFill>
                <a:schemeClr val="bg1"/>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0180" y="3268184"/>
            <a:ext cx="4967784" cy="2781778"/>
          </a:xfrm>
          <a:prstGeom prst="rect">
            <a:avLst/>
          </a:prstGeom>
          <a:ln>
            <a:solidFill>
              <a:srgbClr val="FF0000"/>
            </a:solidFill>
          </a:ln>
        </p:spPr>
      </p:pic>
    </p:spTree>
    <p:extLst>
      <p:ext uri="{BB962C8B-B14F-4D97-AF65-F5344CB8AC3E}">
        <p14:creationId xmlns:p14="http://schemas.microsoft.com/office/powerpoint/2010/main" val="19652365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252D1-0B41-4486-942C-00D651A1DC39}"/>
              </a:ext>
            </a:extLst>
          </p:cNvPr>
          <p:cNvSpPr>
            <a:spLocks noGrp="1"/>
          </p:cNvSpPr>
          <p:nvPr>
            <p:ph type="title"/>
          </p:nvPr>
        </p:nvSpPr>
        <p:spPr>
          <a:xfrm>
            <a:off x="0" y="174640"/>
            <a:ext cx="12192000" cy="1507067"/>
          </a:xfrm>
        </p:spPr>
        <p:txBody>
          <a:bodyPr>
            <a:normAutofit/>
          </a:bodyPr>
          <a:lstStyle/>
          <a:p>
            <a:r>
              <a:rPr lang="en-US" b="1" dirty="0">
                <a:solidFill>
                  <a:srgbClr val="FF0000"/>
                </a:solidFill>
                <a:effectLst>
                  <a:outerShdw blurRad="38100" dist="38100" dir="2700000" algn="tl">
                    <a:srgbClr val="000000">
                      <a:alpha val="43137"/>
                    </a:srgbClr>
                  </a:outerShdw>
                </a:effectLst>
                <a:latin typeface="+mn-lt"/>
              </a:rPr>
              <a:t>We Keep You Updated: </a:t>
            </a:r>
            <a:br>
              <a:rPr lang="en-US" b="1" dirty="0">
                <a:solidFill>
                  <a:srgbClr val="FF0000"/>
                </a:solidFill>
                <a:effectLst>
                  <a:outerShdw blurRad="38100" dist="38100" dir="2700000" algn="tl">
                    <a:srgbClr val="000000">
                      <a:alpha val="43137"/>
                    </a:srgbClr>
                  </a:outerShdw>
                </a:effectLst>
                <a:latin typeface="+mn-lt"/>
              </a:rPr>
            </a:br>
            <a:r>
              <a:rPr lang="en-US" b="1" dirty="0">
                <a:solidFill>
                  <a:srgbClr val="FF0000"/>
                </a:solidFill>
                <a:effectLst>
                  <a:outerShdw blurRad="38100" dist="38100" dir="2700000" algn="tl">
                    <a:srgbClr val="000000">
                      <a:alpha val="43137"/>
                    </a:srgbClr>
                  </a:outerShdw>
                </a:effectLst>
                <a:latin typeface="+mn-lt"/>
              </a:rPr>
              <a:t>Our News-Letters</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445762" y="1888456"/>
            <a:ext cx="3751310" cy="4179388"/>
          </a:xfrm>
          <a:prstGeom prst="rect">
            <a:avLst/>
          </a:prstGeom>
          <a:ln w="3175" cap="sq">
            <a:solidFill>
              <a:srgbClr val="FF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120939C6-C774-4B7B-9810-B042EEC3814F}"/>
              </a:ext>
            </a:extLst>
          </p:cNvPr>
          <p:cNvSpPr>
            <a:spLocks noGrp="1"/>
          </p:cNvSpPr>
          <p:nvPr>
            <p:ph type="sldNum" sz="quarter" idx="12"/>
          </p:nvPr>
        </p:nvSpPr>
        <p:spPr/>
        <p:txBody>
          <a:bodyPr/>
          <a:lstStyle/>
          <a:p>
            <a:fld id="{E7C36024-9379-4889-9205-CFBFD368C791}" type="slidenum">
              <a:rPr lang="en-US" smtClean="0"/>
              <a:t>16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28689" y="1888456"/>
            <a:ext cx="4010585" cy="4177381"/>
          </a:xfrm>
          <a:prstGeom prst="rect">
            <a:avLst/>
          </a:prstGeom>
          <a:ln w="3175"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475337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065B445F-73A3-410E-9C9E-139384BBD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18" y="1575274"/>
            <a:ext cx="5669280" cy="3631882"/>
          </a:xfrm>
          <a:prstGeom prst="rect">
            <a:avLst/>
          </a:prstGeom>
          <a:ln>
            <a:solidFill>
              <a:srgbClr val="C00000"/>
            </a:solidFill>
          </a:ln>
        </p:spPr>
      </p:pic>
      <p:pic>
        <p:nvPicPr>
          <p:cNvPr id="22" name="Picture 21">
            <a:extLst>
              <a:ext uri="{FF2B5EF4-FFF2-40B4-BE49-F238E27FC236}">
                <a16:creationId xmlns:a16="http://schemas.microsoft.com/office/drawing/2014/main" id="{19551002-F945-4541-97C9-7C54759B91AB}"/>
              </a:ext>
            </a:extLst>
          </p:cNvPr>
          <p:cNvPicPr/>
          <p:nvPr/>
        </p:nvPicPr>
        <p:blipFill rotWithShape="1">
          <a:blip r:embed="rId3">
            <a:extLst>
              <a:ext uri="{28A0092B-C50C-407E-A947-70E740481C1C}">
                <a14:useLocalDpi xmlns:a14="http://schemas.microsoft.com/office/drawing/2010/main" val="0"/>
              </a:ext>
            </a:extLst>
          </a:blip>
          <a:srcRect b="6202"/>
          <a:stretch/>
        </p:blipFill>
        <p:spPr>
          <a:xfrm>
            <a:off x="6132239" y="1575274"/>
            <a:ext cx="5669279" cy="3631882"/>
          </a:xfrm>
          <a:prstGeom prst="rect">
            <a:avLst/>
          </a:prstGeom>
          <a:ln>
            <a:solidFill>
              <a:srgbClr val="C00000"/>
            </a:solidFill>
          </a:ln>
        </p:spPr>
      </p:pic>
      <p:sp>
        <p:nvSpPr>
          <p:cNvPr id="2" name="Slide Number Placeholder 1">
            <a:extLst>
              <a:ext uri="{FF2B5EF4-FFF2-40B4-BE49-F238E27FC236}">
                <a16:creationId xmlns:a16="http://schemas.microsoft.com/office/drawing/2014/main" id="{FE535182-5222-4C7B-B044-6D0A08D7F4C2}"/>
              </a:ext>
            </a:extLst>
          </p:cNvPr>
          <p:cNvSpPr>
            <a:spLocks noGrp="1"/>
          </p:cNvSpPr>
          <p:nvPr>
            <p:ph type="sldNum" sz="quarter" idx="12"/>
          </p:nvPr>
        </p:nvSpPr>
        <p:spPr/>
        <p:txBody>
          <a:bodyPr vert="horz" lIns="91440" tIns="45720" rIns="91440" bIns="45720" rtlCol="0" anchor="ctr"/>
          <a:lstStyle/>
          <a:p>
            <a:fld id="{E7C36024-9379-4889-9205-CFBFD368C791}" type="slidenum">
              <a:rPr lang="en-US" sz="1600">
                <a:solidFill>
                  <a:schemeClr val="bg1"/>
                </a:solidFill>
              </a:rPr>
              <a:pPr/>
              <a:t>17</a:t>
            </a:fld>
            <a:endParaRPr lang="en-US" sz="1600" dirty="0">
              <a:solidFill>
                <a:schemeClr val="bg1"/>
              </a:solidFill>
            </a:endParaRPr>
          </a:p>
        </p:txBody>
      </p:sp>
      <p:sp>
        <p:nvSpPr>
          <p:cNvPr id="5" name="Title 1">
            <a:extLst>
              <a:ext uri="{FF2B5EF4-FFF2-40B4-BE49-F238E27FC236}">
                <a16:creationId xmlns:a16="http://schemas.microsoft.com/office/drawing/2014/main" id="{6A97CE08-1BCD-495A-89A7-AF255CD99AB4}"/>
              </a:ext>
            </a:extLst>
          </p:cNvPr>
          <p:cNvSpPr txBox="1">
            <a:spLocks/>
          </p:cNvSpPr>
          <p:nvPr/>
        </p:nvSpPr>
        <p:spPr>
          <a:xfrm>
            <a:off x="916224" y="403943"/>
            <a:ext cx="10885294" cy="985671"/>
          </a:xfrm>
          <a:prstGeom prst="rect">
            <a:avLst/>
          </a:prstGeom>
          <a:effectLst/>
        </p:spPr>
        <p:txBody>
          <a:bodyPr vert="horz" lIns="91440" tIns="45720" rIns="91440" bIns="45720" rtlCol="0" anchor="b">
            <a:normAutofit/>
          </a:bodyPr>
          <a:lstStyle>
            <a:lvl1pPr algn="l" defTabSz="457200" rtl="0" eaLnBrk="1" latinLnBrk="0" hangingPunct="1">
              <a:spcBef>
                <a:spcPct val="0"/>
              </a:spcBef>
              <a:buNone/>
              <a:defRPr sz="48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4400" b="1" dirty="0">
                <a:solidFill>
                  <a:srgbClr val="FF0000"/>
                </a:solidFill>
                <a:effectLst>
                  <a:outerShdw blurRad="38100" dist="38100" dir="2700000" algn="tl">
                    <a:srgbClr val="000000">
                      <a:alpha val="43137"/>
                    </a:srgbClr>
                  </a:outerShdw>
                </a:effectLst>
                <a:latin typeface="+mn-lt"/>
              </a:rPr>
              <a:t>Some Glimpses of PAE Activities</a:t>
            </a:r>
          </a:p>
        </p:txBody>
      </p:sp>
    </p:spTree>
    <p:extLst>
      <p:ext uri="{BB962C8B-B14F-4D97-AF65-F5344CB8AC3E}">
        <p14:creationId xmlns:p14="http://schemas.microsoft.com/office/powerpoint/2010/main" val="28796980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6FE04CA-8536-417F-B53E-5A390A961C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218" y="1575274"/>
            <a:ext cx="5669280" cy="3631882"/>
          </a:xfrm>
          <a:prstGeom prst="rect">
            <a:avLst/>
          </a:prstGeom>
          <a:ln>
            <a:solidFill>
              <a:srgbClr val="C00000"/>
            </a:solidFill>
          </a:ln>
        </p:spPr>
      </p:pic>
      <p:pic>
        <p:nvPicPr>
          <p:cNvPr id="7" name="Picture 6">
            <a:extLst>
              <a:ext uri="{FF2B5EF4-FFF2-40B4-BE49-F238E27FC236}">
                <a16:creationId xmlns:a16="http://schemas.microsoft.com/office/drawing/2014/main" id="{665A3EA7-7381-4400-96AE-941B84F79772}"/>
              </a:ext>
            </a:extLst>
          </p:cNvPr>
          <p:cNvPicPr/>
          <p:nvPr/>
        </p:nvPicPr>
        <p:blipFill rotWithShape="1">
          <a:blip r:embed="rId3">
            <a:extLst>
              <a:ext uri="{28A0092B-C50C-407E-A947-70E740481C1C}">
                <a14:useLocalDpi xmlns:a14="http://schemas.microsoft.com/office/drawing/2010/main" val="0"/>
              </a:ext>
            </a:extLst>
          </a:blip>
          <a:srcRect b="6202"/>
          <a:stretch/>
        </p:blipFill>
        <p:spPr>
          <a:xfrm>
            <a:off x="6132239" y="1575274"/>
            <a:ext cx="5669279" cy="3631882"/>
          </a:xfrm>
          <a:prstGeom prst="rect">
            <a:avLst/>
          </a:prstGeom>
          <a:ln>
            <a:solidFill>
              <a:srgbClr val="C00000"/>
            </a:solidFill>
          </a:ln>
        </p:spPr>
      </p:pic>
      <p:pic>
        <p:nvPicPr>
          <p:cNvPr id="4" name="Picture 3">
            <a:extLst>
              <a:ext uri="{FF2B5EF4-FFF2-40B4-BE49-F238E27FC236}">
                <a16:creationId xmlns:a16="http://schemas.microsoft.com/office/drawing/2014/main" id="{70373906-3B03-471D-8546-EDA0E6A9EA04}"/>
              </a:ext>
            </a:extLst>
          </p:cNvPr>
          <p:cNvPicPr/>
          <p:nvPr/>
        </p:nvPicPr>
        <p:blipFill rotWithShape="1">
          <a:blip r:embed="rId4">
            <a:extLst>
              <a:ext uri="{28A0092B-C50C-407E-A947-70E740481C1C}">
                <a14:useLocalDpi xmlns:a14="http://schemas.microsoft.com/office/drawing/2010/main" val="0"/>
              </a:ext>
            </a:extLst>
          </a:blip>
          <a:srcRect b="7140"/>
          <a:stretch/>
        </p:blipFill>
        <p:spPr>
          <a:xfrm>
            <a:off x="308217" y="1575274"/>
            <a:ext cx="5669279" cy="3631882"/>
          </a:xfrm>
          <a:prstGeom prst="rect">
            <a:avLst/>
          </a:prstGeom>
          <a:ln>
            <a:solidFill>
              <a:srgbClr val="C00000"/>
            </a:solidFill>
          </a:ln>
        </p:spPr>
      </p:pic>
      <p:pic>
        <p:nvPicPr>
          <p:cNvPr id="5" name="Picture 4">
            <a:extLst>
              <a:ext uri="{FF2B5EF4-FFF2-40B4-BE49-F238E27FC236}">
                <a16:creationId xmlns:a16="http://schemas.microsoft.com/office/drawing/2014/main" id="{3FCF2BBF-0EB7-4B0C-9D35-58491D322A1D}"/>
              </a:ext>
            </a:extLst>
          </p:cNvPr>
          <p:cNvPicPr/>
          <p:nvPr/>
        </p:nvPicPr>
        <p:blipFill rotWithShape="1">
          <a:blip r:embed="rId5">
            <a:extLst>
              <a:ext uri="{28A0092B-C50C-407E-A947-70E740481C1C}">
                <a14:useLocalDpi xmlns:a14="http://schemas.microsoft.com/office/drawing/2010/main" val="0"/>
              </a:ext>
            </a:extLst>
          </a:blip>
          <a:srcRect t="10608"/>
          <a:stretch/>
        </p:blipFill>
        <p:spPr>
          <a:xfrm>
            <a:off x="6132239" y="1766692"/>
            <a:ext cx="5669280" cy="3440464"/>
          </a:xfrm>
          <a:prstGeom prst="rect">
            <a:avLst/>
          </a:prstGeom>
          <a:ln>
            <a:solidFill>
              <a:srgbClr val="C00000"/>
            </a:solidFill>
          </a:ln>
        </p:spPr>
      </p:pic>
      <p:sp>
        <p:nvSpPr>
          <p:cNvPr id="2" name="Slide Number Placeholder 1">
            <a:extLst>
              <a:ext uri="{FF2B5EF4-FFF2-40B4-BE49-F238E27FC236}">
                <a16:creationId xmlns:a16="http://schemas.microsoft.com/office/drawing/2014/main" id="{0BCB18AE-C076-43EA-8F5C-5A2B72005C68}"/>
              </a:ext>
            </a:extLst>
          </p:cNvPr>
          <p:cNvSpPr>
            <a:spLocks noGrp="1"/>
          </p:cNvSpPr>
          <p:nvPr>
            <p:ph type="sldNum" sz="quarter" idx="12"/>
          </p:nvPr>
        </p:nvSpPr>
        <p:spPr/>
        <p:txBody>
          <a:bodyPr/>
          <a:lstStyle/>
          <a:p>
            <a:fld id="{E7C36024-9379-4889-9205-CFBFD368C791}" type="slidenum">
              <a:rPr lang="en-US" smtClean="0"/>
              <a:t>18</a:t>
            </a:fld>
            <a:endParaRPr lang="en-US"/>
          </a:p>
        </p:txBody>
      </p:sp>
    </p:spTree>
    <p:extLst>
      <p:ext uri="{BB962C8B-B14F-4D97-AF65-F5344CB8AC3E}">
        <p14:creationId xmlns:p14="http://schemas.microsoft.com/office/powerpoint/2010/main" val="4057418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Office Workings\M.Bilal Ahmed Files\PAE SYMPOSIUMS\8th Hydrogen, Carbon-Free-Fuel, Democratizing the Energy\Dawn News - Copy.jpg">
            <a:extLst>
              <a:ext uri="{FF2B5EF4-FFF2-40B4-BE49-F238E27FC236}">
                <a16:creationId xmlns:a16="http://schemas.microsoft.com/office/drawing/2014/main" id="{6091901E-DB3C-494D-B2B0-FD6BE1EA50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6170"/>
          <a:stretch/>
        </p:blipFill>
        <p:spPr bwMode="auto">
          <a:xfrm>
            <a:off x="1277525" y="1368683"/>
            <a:ext cx="9636951" cy="4846320"/>
          </a:xfrm>
          <a:prstGeom prst="rect">
            <a:avLst/>
          </a:prstGeom>
          <a:noFill/>
          <a:ln>
            <a:noFill/>
          </a:ln>
        </p:spPr>
      </p:pic>
      <p:sp>
        <p:nvSpPr>
          <p:cNvPr id="3" name="Slide Number Placeholder 2">
            <a:extLst>
              <a:ext uri="{FF2B5EF4-FFF2-40B4-BE49-F238E27FC236}">
                <a16:creationId xmlns:a16="http://schemas.microsoft.com/office/drawing/2014/main" id="{F860D107-AB30-4F19-8E5A-11542769ADF7}"/>
              </a:ext>
            </a:extLst>
          </p:cNvPr>
          <p:cNvSpPr>
            <a:spLocks noGrp="1"/>
          </p:cNvSpPr>
          <p:nvPr>
            <p:ph type="sldNum" sz="quarter" idx="12"/>
          </p:nvPr>
        </p:nvSpPr>
        <p:spPr/>
        <p:txBody>
          <a:bodyPr vert="horz" lIns="91440" tIns="45720" rIns="91440" bIns="45720" rtlCol="0" anchor="ctr"/>
          <a:lstStyle/>
          <a:p>
            <a:fld id="{E7C36024-9379-4889-9205-CFBFD368C791}" type="slidenum">
              <a:rPr lang="en-US" sz="1600">
                <a:solidFill>
                  <a:schemeClr val="bg1"/>
                </a:solidFill>
              </a:rPr>
              <a:pPr/>
              <a:t>19</a:t>
            </a:fld>
            <a:endParaRPr lang="en-US" sz="1600" dirty="0">
              <a:solidFill>
                <a:schemeClr val="bg1"/>
              </a:solidFill>
            </a:endParaRPr>
          </a:p>
        </p:txBody>
      </p:sp>
      <p:sp>
        <p:nvSpPr>
          <p:cNvPr id="5" name="Title 1">
            <a:extLst>
              <a:ext uri="{FF2B5EF4-FFF2-40B4-BE49-F238E27FC236}">
                <a16:creationId xmlns:a16="http://schemas.microsoft.com/office/drawing/2014/main" id="{2FE09E24-50C7-4C4E-8FFD-E320E692D707}"/>
              </a:ext>
            </a:extLst>
          </p:cNvPr>
          <p:cNvSpPr txBox="1">
            <a:spLocks/>
          </p:cNvSpPr>
          <p:nvPr/>
        </p:nvSpPr>
        <p:spPr>
          <a:xfrm>
            <a:off x="1987116" y="476709"/>
            <a:ext cx="8534400" cy="75062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b="1" dirty="0">
                <a:solidFill>
                  <a:srgbClr val="FF0000"/>
                </a:solidFill>
                <a:effectLst>
                  <a:outerShdw blurRad="38100" dist="38100" dir="2700000" algn="tl">
                    <a:srgbClr val="000000">
                      <a:alpha val="43137"/>
                    </a:srgbClr>
                  </a:outerShdw>
                </a:effectLst>
                <a:latin typeface="+mn-lt"/>
              </a:rPr>
              <a:t>Newspaper Coverage of PAE</a:t>
            </a:r>
          </a:p>
        </p:txBody>
      </p:sp>
    </p:spTree>
    <p:extLst>
      <p:ext uri="{BB962C8B-B14F-4D97-AF65-F5344CB8AC3E}">
        <p14:creationId xmlns:p14="http://schemas.microsoft.com/office/powerpoint/2010/main" val="32537418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8FB0B1-A72B-49FE-AFA7-1CB578CEDD3B}"/>
              </a:ext>
            </a:extLst>
          </p:cNvPr>
          <p:cNvSpPr>
            <a:spLocks noGrp="1"/>
          </p:cNvSpPr>
          <p:nvPr>
            <p:ph type="title"/>
          </p:nvPr>
        </p:nvSpPr>
        <p:spPr>
          <a:xfrm>
            <a:off x="838199" y="71651"/>
            <a:ext cx="10885227" cy="1325563"/>
          </a:xfrm>
        </p:spPr>
        <p:txBody>
          <a:bodyPr>
            <a:normAutofit/>
          </a:bodyPr>
          <a:lstStyle/>
          <a:p>
            <a:pPr>
              <a:lnSpc>
                <a:spcPct val="107000"/>
              </a:lnSpc>
              <a:spcAft>
                <a:spcPts val="800"/>
              </a:spcAft>
            </a:pPr>
            <a:r>
              <a:rPr lang="en-US" sz="3200" b="1" dirty="0">
                <a:solidFill>
                  <a:srgbClr val="C00000"/>
                </a:solidFill>
                <a:latin typeface="+mn-lt"/>
                <a:ea typeface="Verdana" panose="020B0604030504040204" pitchFamily="34" charset="0"/>
                <a:cs typeface="Arial" panose="020B0604020202020204" pitchFamily="34" charset="0"/>
              </a:rPr>
              <a:t>Pakistan Academy of Engineering – PAE</a:t>
            </a:r>
          </a:p>
        </p:txBody>
      </p:sp>
      <p:sp>
        <p:nvSpPr>
          <p:cNvPr id="6" name="Content Placeholder 5">
            <a:extLst>
              <a:ext uri="{FF2B5EF4-FFF2-40B4-BE49-F238E27FC236}">
                <a16:creationId xmlns:a16="http://schemas.microsoft.com/office/drawing/2014/main" id="{2BEF02F3-5935-4148-A2A5-662E41B83C58}"/>
              </a:ext>
            </a:extLst>
          </p:cNvPr>
          <p:cNvSpPr>
            <a:spLocks noGrp="1"/>
          </p:cNvSpPr>
          <p:nvPr>
            <p:ph idx="1"/>
          </p:nvPr>
        </p:nvSpPr>
        <p:spPr>
          <a:xfrm>
            <a:off x="838199" y="1397214"/>
            <a:ext cx="6895103" cy="4351338"/>
          </a:xfrm>
        </p:spPr>
        <p:txBody>
          <a:bodyPr>
            <a:normAutofit fontScale="92500" lnSpcReduction="10000"/>
          </a:bodyPr>
          <a:lstStyle/>
          <a:p>
            <a:pPr algn="just">
              <a:buFont typeface="Wingdings" panose="05000000000000000000" pitchFamily="2" charset="2"/>
              <a:buChar char="Ø"/>
            </a:pPr>
            <a:r>
              <a:rPr lang="en-GB" sz="2400" dirty="0"/>
              <a:t>T</a:t>
            </a:r>
            <a:r>
              <a:rPr lang="en-GB" sz="2400" dirty="0" smtClean="0"/>
              <a:t>he </a:t>
            </a:r>
            <a:r>
              <a:rPr lang="en-GB" sz="2400" dirty="0"/>
              <a:t>Pakistan Academy of Engineering is qualitatively the apex body of the Engineering Community of Pakistan, structured in line with the international practice. It has secured international status by getting elected as a member of the International Council of Academies of Engineering &amp; Technological Sciences (CAETS). Pakistan is the only Muslim Country represented on the Council.</a:t>
            </a:r>
          </a:p>
          <a:p>
            <a:pPr>
              <a:buFont typeface="Wingdings" panose="05000000000000000000" pitchFamily="2" charset="2"/>
              <a:buChar char="Ø"/>
            </a:pPr>
            <a:r>
              <a:rPr lang="en-GB" sz="2400" dirty="0"/>
              <a:t>We are a learned society and a thinking laboratory of the country’s engineering community, established in 2013. We have been certified by the Pakistan Centre for Philanthropy as NPO and subsequently granted NPO status by the FBR. The minimum qualification of our fellows is a Ph.D. in Engineering in order to ensure quality in the conduct of our business. </a:t>
            </a:r>
          </a:p>
        </p:txBody>
      </p:sp>
      <p:sp>
        <p:nvSpPr>
          <p:cNvPr id="2" name="Slide Number Placeholder 1">
            <a:extLst>
              <a:ext uri="{FF2B5EF4-FFF2-40B4-BE49-F238E27FC236}">
                <a16:creationId xmlns:a16="http://schemas.microsoft.com/office/drawing/2014/main" id="{FC34CD8D-8853-4D19-9102-25E84CFE1319}"/>
              </a:ext>
            </a:extLst>
          </p:cNvPr>
          <p:cNvSpPr>
            <a:spLocks noGrp="1"/>
          </p:cNvSpPr>
          <p:nvPr>
            <p:ph type="sldNum" sz="quarter" idx="12"/>
          </p:nvPr>
        </p:nvSpPr>
        <p:spPr/>
        <p:txBody>
          <a:bodyPr/>
          <a:lstStyle/>
          <a:p>
            <a:fld id="{E7C36024-9379-4889-9205-CFBFD368C791}" type="slidenum">
              <a:rPr lang="en-US" sz="1600" smtClean="0">
                <a:solidFill>
                  <a:schemeClr val="bg1"/>
                </a:solidFill>
              </a:rPr>
              <a:t>2</a:t>
            </a:fld>
            <a:endParaRPr lang="en-US" sz="1600">
              <a:solidFill>
                <a:schemeClr val="bg1"/>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3122" y="1397214"/>
            <a:ext cx="3990124" cy="4351338"/>
          </a:xfrm>
          <a:prstGeom prst="rect">
            <a:avLst/>
          </a:prstGeom>
          <a:ln>
            <a:solidFill>
              <a:srgbClr val="FF0000"/>
            </a:solidFill>
          </a:ln>
        </p:spPr>
      </p:pic>
    </p:spTree>
    <p:extLst>
      <p:ext uri="{BB962C8B-B14F-4D97-AF65-F5344CB8AC3E}">
        <p14:creationId xmlns:p14="http://schemas.microsoft.com/office/powerpoint/2010/main" val="31294124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BCE2-4D4C-4C67-982A-E560FE8E96F6}"/>
              </a:ext>
            </a:extLst>
          </p:cNvPr>
          <p:cNvSpPr>
            <a:spLocks noGrp="1"/>
          </p:cNvSpPr>
          <p:nvPr>
            <p:ph type="title"/>
          </p:nvPr>
        </p:nvSpPr>
        <p:spPr>
          <a:xfrm>
            <a:off x="684211" y="160992"/>
            <a:ext cx="7019499" cy="1507067"/>
          </a:xfrm>
        </p:spPr>
        <p:txBody>
          <a:bodyPr/>
          <a:lstStyle/>
          <a:p>
            <a:pPr algn="l"/>
            <a:r>
              <a:rPr lang="en-US" b="1" dirty="0">
                <a:solidFill>
                  <a:srgbClr val="FF0000"/>
                </a:solidFill>
                <a:effectLst>
                  <a:outerShdw blurRad="38100" dist="38100" dir="2700000" algn="tl">
                    <a:srgbClr val="000000">
                      <a:alpha val="43137"/>
                    </a:srgbClr>
                  </a:outerShdw>
                </a:effectLst>
                <a:latin typeface="+mn-lt"/>
              </a:rPr>
              <a:t>Our Future </a:t>
            </a:r>
            <a:r>
              <a:rPr lang="en-US" b="1" dirty="0" smtClean="0">
                <a:solidFill>
                  <a:srgbClr val="FF0000"/>
                </a:solidFill>
                <a:effectLst>
                  <a:outerShdw blurRad="38100" dist="38100" dir="2700000" algn="tl">
                    <a:srgbClr val="000000">
                      <a:alpha val="43137"/>
                    </a:srgbClr>
                  </a:outerShdw>
                </a:effectLst>
                <a:latin typeface="+mn-lt"/>
              </a:rPr>
              <a:t>Programmes</a:t>
            </a:r>
            <a:endParaRPr lang="en-US" b="1" dirty="0">
              <a:solidFill>
                <a:srgbClr val="FF0000"/>
              </a:solidFill>
              <a:effectLst>
                <a:outerShdw blurRad="38100" dist="38100" dir="2700000" algn="tl">
                  <a:srgbClr val="000000">
                    <a:alpha val="43137"/>
                  </a:srgbClr>
                </a:outerShdw>
              </a:effectLst>
              <a:latin typeface="+mn-lt"/>
            </a:endParaRPr>
          </a:p>
        </p:txBody>
      </p:sp>
      <p:sp>
        <p:nvSpPr>
          <p:cNvPr id="3" name="Content Placeholder 2">
            <a:extLst>
              <a:ext uri="{FF2B5EF4-FFF2-40B4-BE49-F238E27FC236}">
                <a16:creationId xmlns:a16="http://schemas.microsoft.com/office/drawing/2014/main" id="{DE249D0F-8F2F-4186-B799-55D6DC6D07CE}"/>
              </a:ext>
            </a:extLst>
          </p:cNvPr>
          <p:cNvSpPr>
            <a:spLocks noGrp="1"/>
          </p:cNvSpPr>
          <p:nvPr>
            <p:ph idx="1"/>
          </p:nvPr>
        </p:nvSpPr>
        <p:spPr>
          <a:xfrm>
            <a:off x="684212" y="1327245"/>
            <a:ext cx="6359185" cy="3615267"/>
          </a:xfrm>
        </p:spPr>
        <p:txBody>
          <a:bodyPr>
            <a:normAutofit fontScale="85000" lnSpcReduction="10000"/>
          </a:bodyPr>
          <a:lstStyle/>
          <a:p>
            <a:pPr>
              <a:buFont typeface="Wingdings" panose="05000000000000000000" pitchFamily="2" charset="2"/>
              <a:buChar char="Ø"/>
            </a:pPr>
            <a:r>
              <a:rPr lang="en-US" sz="2400" b="1" dirty="0">
                <a:latin typeface="+mj-lt"/>
              </a:rPr>
              <a:t>Establishment </a:t>
            </a:r>
            <a:r>
              <a:rPr lang="en-US" sz="2400" b="1" dirty="0" smtClean="0">
                <a:latin typeface="+mj-lt"/>
              </a:rPr>
              <a:t>of Advanced Engineering </a:t>
            </a:r>
            <a:r>
              <a:rPr lang="en-US" sz="2400" b="1" dirty="0">
                <a:latin typeface="+mj-lt"/>
              </a:rPr>
              <a:t>Research </a:t>
            </a:r>
            <a:r>
              <a:rPr lang="en-US" sz="2400" b="1" dirty="0" smtClean="0">
                <a:latin typeface="+mj-lt"/>
              </a:rPr>
              <a:t>Centers </a:t>
            </a:r>
          </a:p>
          <a:p>
            <a:pPr marL="0" indent="0">
              <a:buNone/>
            </a:pPr>
            <a:endParaRPr lang="en-US" sz="2400" b="1" dirty="0">
              <a:latin typeface="+mj-lt"/>
            </a:endParaRPr>
          </a:p>
          <a:p>
            <a:pPr>
              <a:buFont typeface="Wingdings" panose="05000000000000000000" pitchFamily="2" charset="2"/>
              <a:buChar char="Ø"/>
            </a:pPr>
            <a:r>
              <a:rPr lang="en-US" sz="2400" b="1" dirty="0" smtClean="0">
                <a:latin typeface="+mj-lt"/>
              </a:rPr>
              <a:t>Promotion of </a:t>
            </a:r>
            <a:r>
              <a:rPr lang="en-US" sz="2400" b="1" dirty="0">
                <a:latin typeface="+mj-lt"/>
              </a:rPr>
              <a:t>Certification Programs for Engineers to Enhance Their Employability </a:t>
            </a:r>
            <a:endParaRPr lang="en-US" sz="2400" b="1" dirty="0" smtClean="0">
              <a:latin typeface="+mj-lt"/>
            </a:endParaRPr>
          </a:p>
          <a:p>
            <a:pPr>
              <a:buFont typeface="Wingdings" panose="05000000000000000000" pitchFamily="2" charset="2"/>
              <a:buChar char="Ø"/>
            </a:pPr>
            <a:endParaRPr lang="en-US" sz="2400" b="1" dirty="0">
              <a:latin typeface="+mj-lt"/>
            </a:endParaRPr>
          </a:p>
          <a:p>
            <a:pPr>
              <a:buFont typeface="Wingdings" panose="05000000000000000000" pitchFamily="2" charset="2"/>
              <a:buChar char="Ø"/>
            </a:pPr>
            <a:r>
              <a:rPr lang="en-US" sz="2400" b="1" dirty="0" smtClean="0">
                <a:latin typeface="+mj-lt"/>
              </a:rPr>
              <a:t>Expansion of Outreach </a:t>
            </a:r>
          </a:p>
          <a:p>
            <a:pPr>
              <a:buFont typeface="Wingdings" panose="05000000000000000000" pitchFamily="2" charset="2"/>
              <a:buChar char="Ø"/>
            </a:pPr>
            <a:endParaRPr lang="en-US" sz="2400" b="1" dirty="0">
              <a:latin typeface="+mj-lt"/>
            </a:endParaRPr>
          </a:p>
          <a:p>
            <a:pPr>
              <a:buFont typeface="Wingdings" panose="05000000000000000000" pitchFamily="2" charset="2"/>
              <a:buChar char="Ø"/>
            </a:pPr>
            <a:r>
              <a:rPr lang="en-US" sz="2400" b="1" dirty="0" smtClean="0">
                <a:latin typeface="+mj-lt"/>
              </a:rPr>
              <a:t>Investment </a:t>
            </a:r>
            <a:r>
              <a:rPr lang="en-US" sz="2400" b="1" dirty="0">
                <a:latin typeface="+mj-lt"/>
              </a:rPr>
              <a:t>in Market-Based </a:t>
            </a:r>
            <a:r>
              <a:rPr lang="en-US" sz="2400" b="1" dirty="0" smtClean="0">
                <a:latin typeface="+mj-lt"/>
              </a:rPr>
              <a:t>Training</a:t>
            </a:r>
            <a:endParaRPr lang="en-US" sz="2400" b="1" dirty="0">
              <a:latin typeface="+mj-lt"/>
            </a:endParaRPr>
          </a:p>
          <a:p>
            <a:pPr>
              <a:buFont typeface="Wingdings" panose="05000000000000000000" pitchFamily="2" charset="2"/>
              <a:buChar char="Ø"/>
            </a:pPr>
            <a:endParaRPr lang="en-US" sz="2400" b="1" dirty="0">
              <a:latin typeface="+mj-lt"/>
            </a:endParaRPr>
          </a:p>
          <a:p>
            <a:pPr>
              <a:buFont typeface="Wingdings" panose="05000000000000000000" pitchFamily="2" charset="2"/>
              <a:buChar char="Ø"/>
            </a:pPr>
            <a:r>
              <a:rPr lang="en-US" sz="2400" b="1" dirty="0" smtClean="0">
                <a:latin typeface="+mj-lt"/>
              </a:rPr>
              <a:t>Sponsoring of Surveys and Programmes   </a:t>
            </a:r>
            <a:endParaRPr lang="en-US" sz="2400" b="1" dirty="0">
              <a:latin typeface="+mj-lt"/>
            </a:endParaRPr>
          </a:p>
          <a:p>
            <a:pPr marL="0" indent="0">
              <a:buNone/>
            </a:pPr>
            <a:endParaRPr lang="en-US" dirty="0"/>
          </a:p>
        </p:txBody>
      </p:sp>
      <p:sp>
        <p:nvSpPr>
          <p:cNvPr id="4" name="Slide Number Placeholder 3">
            <a:extLst>
              <a:ext uri="{FF2B5EF4-FFF2-40B4-BE49-F238E27FC236}">
                <a16:creationId xmlns:a16="http://schemas.microsoft.com/office/drawing/2014/main" id="{8EF5343E-3243-4482-9AB7-F34909246CF2}"/>
              </a:ext>
            </a:extLst>
          </p:cNvPr>
          <p:cNvSpPr>
            <a:spLocks noGrp="1"/>
          </p:cNvSpPr>
          <p:nvPr>
            <p:ph type="sldNum" sz="quarter" idx="12"/>
          </p:nvPr>
        </p:nvSpPr>
        <p:spPr/>
        <p:txBody>
          <a:bodyPr/>
          <a:lstStyle/>
          <a:p>
            <a:fld id="{E7C36024-9379-4889-9205-CFBFD368C791}" type="slidenum">
              <a:rPr lang="en-US" smtClean="0"/>
              <a:t>20</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43397" y="1752045"/>
            <a:ext cx="4794417" cy="3190467"/>
          </a:xfrm>
          <a:prstGeom prst="rect">
            <a:avLst/>
          </a:prstGeom>
        </p:spPr>
      </p:pic>
    </p:spTree>
    <p:extLst>
      <p:ext uri="{BB962C8B-B14F-4D97-AF65-F5344CB8AC3E}">
        <p14:creationId xmlns:p14="http://schemas.microsoft.com/office/powerpoint/2010/main" val="19299277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CC02B-DB36-4715-90F8-C7D10AC567C0}"/>
              </a:ext>
            </a:extLst>
          </p:cNvPr>
          <p:cNvSpPr>
            <a:spLocks noGrp="1"/>
          </p:cNvSpPr>
          <p:nvPr>
            <p:ph type="title"/>
          </p:nvPr>
        </p:nvSpPr>
        <p:spPr>
          <a:xfrm>
            <a:off x="1097784" y="0"/>
            <a:ext cx="8534400" cy="1507067"/>
          </a:xfrm>
        </p:spPr>
        <p:txBody>
          <a:bodyPr/>
          <a:lstStyle/>
          <a:p>
            <a:pPr algn="l"/>
            <a:r>
              <a:rPr lang="en-US" b="1" dirty="0">
                <a:solidFill>
                  <a:srgbClr val="FF0000"/>
                </a:solidFill>
                <a:effectLst>
                  <a:outerShdw blurRad="38100" dist="38100" dir="2700000" algn="tl">
                    <a:srgbClr val="000000">
                      <a:alpha val="43137"/>
                    </a:srgbClr>
                  </a:outerShdw>
                </a:effectLst>
              </a:rPr>
              <a:t>PAE – Endowment Fund</a:t>
            </a:r>
          </a:p>
        </p:txBody>
      </p:sp>
      <p:pic>
        <p:nvPicPr>
          <p:cNvPr id="5" name="Content Placeholder 4"/>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1097784" y="1299191"/>
            <a:ext cx="4821766" cy="3616325"/>
          </a:xfrm>
          <a:prstGeom prst="rect">
            <a:avLst/>
          </a:prstGeom>
          <a:ln w="3175" cap="sq">
            <a:solidFill>
              <a:srgbClr val="FF0000"/>
            </a:solidFill>
            <a:prstDash val="solid"/>
            <a:miter lim="800000"/>
          </a:ln>
          <a:effectLst>
            <a:outerShdw blurRad="50800" dist="38100" dir="2700000" algn="tl" rotWithShape="0">
              <a:srgbClr val="000000">
                <a:alpha val="43000"/>
              </a:srgbClr>
            </a:outerShdw>
          </a:effectLst>
        </p:spPr>
      </p:pic>
      <p:sp>
        <p:nvSpPr>
          <p:cNvPr id="4" name="Slide Number Placeholder 3">
            <a:extLst>
              <a:ext uri="{FF2B5EF4-FFF2-40B4-BE49-F238E27FC236}">
                <a16:creationId xmlns:a16="http://schemas.microsoft.com/office/drawing/2014/main" id="{3434C96D-1642-4496-83B2-C33FBEDD9190}"/>
              </a:ext>
            </a:extLst>
          </p:cNvPr>
          <p:cNvSpPr>
            <a:spLocks noGrp="1"/>
          </p:cNvSpPr>
          <p:nvPr>
            <p:ph type="sldNum" sz="quarter" idx="12"/>
          </p:nvPr>
        </p:nvSpPr>
        <p:spPr>
          <a:xfrm>
            <a:off x="8593730" y="6366625"/>
            <a:ext cx="2743200" cy="365125"/>
          </a:xfrm>
        </p:spPr>
        <p:txBody>
          <a:bodyPr/>
          <a:lstStyle/>
          <a:p>
            <a:fld id="{E7C36024-9379-4889-9205-CFBFD368C791}" type="slidenum">
              <a:rPr lang="en-US" smtClean="0">
                <a:solidFill>
                  <a:srgbClr val="FF0000"/>
                </a:solidFill>
              </a:rPr>
              <a:t>21</a:t>
            </a:fld>
            <a:endParaRPr lang="en-US" dirty="0">
              <a:solidFill>
                <a:srgbClr val="FF0000"/>
              </a:solidFill>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6147504" y="1299191"/>
            <a:ext cx="4748614" cy="3616325"/>
          </a:xfrm>
          <a:prstGeom prst="rect">
            <a:avLst/>
          </a:prstGeom>
          <a:ln w="3175" cap="sq">
            <a:solidFill>
              <a:srgbClr val="FF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48308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954" y="1"/>
            <a:ext cx="10515600" cy="876822"/>
          </a:xfrm>
        </p:spPr>
        <p:txBody>
          <a:bodyPr>
            <a:normAutofit fontScale="90000"/>
          </a:bodyPr>
          <a:lstStyle/>
          <a:p>
            <a:pPr algn="ctr"/>
            <a:r>
              <a:rPr lang="en-GB" sz="3200" dirty="0">
                <a:solidFill>
                  <a:srgbClr val="FF0000"/>
                </a:solidFill>
                <a:effectLst>
                  <a:outerShdw blurRad="38100" dist="38100" dir="2700000" algn="tl">
                    <a:srgbClr val="000000">
                      <a:alpha val="43137"/>
                    </a:srgbClr>
                  </a:outerShdw>
                </a:effectLst>
                <a:latin typeface="+mn-lt"/>
              </a:rPr>
              <a:t>L IST OF FELLOWS OF</a:t>
            </a:r>
            <a:br>
              <a:rPr lang="en-GB" sz="3200" dirty="0">
                <a:solidFill>
                  <a:srgbClr val="FF0000"/>
                </a:solidFill>
                <a:effectLst>
                  <a:outerShdw blurRad="38100" dist="38100" dir="2700000" algn="tl">
                    <a:srgbClr val="000000">
                      <a:alpha val="43137"/>
                    </a:srgbClr>
                  </a:outerShdw>
                </a:effectLst>
                <a:latin typeface="+mn-lt"/>
              </a:rPr>
            </a:br>
            <a:r>
              <a:rPr lang="en-GB" sz="3200" dirty="0">
                <a:solidFill>
                  <a:srgbClr val="FF0000"/>
                </a:solidFill>
                <a:effectLst>
                  <a:outerShdw blurRad="38100" dist="38100" dir="2700000" algn="tl">
                    <a:srgbClr val="000000">
                      <a:alpha val="43137"/>
                    </a:srgbClr>
                  </a:outerShdw>
                </a:effectLst>
                <a:latin typeface="+mn-lt"/>
              </a:rPr>
              <a:t>THE PAKISTAN ACADEMY OF ENGINEERING </a:t>
            </a:r>
          </a:p>
        </p:txBody>
      </p:sp>
      <p:sp>
        <p:nvSpPr>
          <p:cNvPr id="4" name="Slide Number Placeholder 3"/>
          <p:cNvSpPr>
            <a:spLocks noGrp="1"/>
          </p:cNvSpPr>
          <p:nvPr>
            <p:ph type="sldNum" sz="quarter" idx="12"/>
          </p:nvPr>
        </p:nvSpPr>
        <p:spPr>
          <a:xfrm>
            <a:off x="9144855" y="6509538"/>
            <a:ext cx="2743200" cy="365125"/>
          </a:xfrm>
        </p:spPr>
        <p:txBody>
          <a:bodyPr/>
          <a:lstStyle/>
          <a:p>
            <a:fld id="{E7C36024-9379-4889-9205-CFBFD368C791}" type="slidenum">
              <a:rPr lang="en-US" smtClean="0">
                <a:solidFill>
                  <a:srgbClr val="FF0000"/>
                </a:solidFill>
                <a:effectLst>
                  <a:outerShdw blurRad="38100" dist="38100" dir="2700000" algn="tl">
                    <a:srgbClr val="000000">
                      <a:alpha val="43137"/>
                    </a:srgbClr>
                  </a:outerShdw>
                </a:effectLst>
              </a:rPr>
              <a:t>22</a:t>
            </a:fld>
            <a:endParaRPr lang="en-US" dirty="0">
              <a:solidFill>
                <a:srgbClr val="FF0000"/>
              </a:solidFill>
              <a:effectLst>
                <a:outerShdw blurRad="38100" dist="38100" dir="2700000" algn="tl">
                  <a:srgbClr val="000000">
                    <a:alpha val="43137"/>
                  </a:srgbClr>
                </a:outerShdw>
              </a:effectLst>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462040328"/>
              </p:ext>
            </p:extLst>
          </p:nvPr>
        </p:nvGraphicFramePr>
        <p:xfrm>
          <a:off x="134418" y="876823"/>
          <a:ext cx="11940672" cy="5636986"/>
        </p:xfrm>
        <a:graphic>
          <a:graphicData uri="http://schemas.openxmlformats.org/drawingml/2006/table">
            <a:tbl>
              <a:tblPr firstRow="1" bandRow="1">
                <a:tableStyleId>{5C22544A-7EE6-4342-B048-85BDC9FD1C3A}</a:tableStyleId>
              </a:tblPr>
              <a:tblGrid>
                <a:gridCol w="319851">
                  <a:extLst>
                    <a:ext uri="{9D8B030D-6E8A-4147-A177-3AD203B41FA5}">
                      <a16:colId xmlns:a16="http://schemas.microsoft.com/office/drawing/2014/main" val="3095079500"/>
                    </a:ext>
                  </a:extLst>
                </a:gridCol>
                <a:gridCol w="2455993">
                  <a:extLst>
                    <a:ext uri="{9D8B030D-6E8A-4147-A177-3AD203B41FA5}">
                      <a16:colId xmlns:a16="http://schemas.microsoft.com/office/drawing/2014/main" val="25949533"/>
                    </a:ext>
                  </a:extLst>
                </a:gridCol>
                <a:gridCol w="4388559">
                  <a:extLst>
                    <a:ext uri="{9D8B030D-6E8A-4147-A177-3AD203B41FA5}">
                      <a16:colId xmlns:a16="http://schemas.microsoft.com/office/drawing/2014/main" val="2645104971"/>
                    </a:ext>
                  </a:extLst>
                </a:gridCol>
                <a:gridCol w="1765340">
                  <a:extLst>
                    <a:ext uri="{9D8B030D-6E8A-4147-A177-3AD203B41FA5}">
                      <a16:colId xmlns:a16="http://schemas.microsoft.com/office/drawing/2014/main" val="3551273459"/>
                    </a:ext>
                  </a:extLst>
                </a:gridCol>
                <a:gridCol w="3010929">
                  <a:extLst>
                    <a:ext uri="{9D8B030D-6E8A-4147-A177-3AD203B41FA5}">
                      <a16:colId xmlns:a16="http://schemas.microsoft.com/office/drawing/2014/main" val="3156177005"/>
                    </a:ext>
                  </a:extLst>
                </a:gridCol>
              </a:tblGrid>
              <a:tr h="386990">
                <a:tc>
                  <a:txBody>
                    <a:bodyPr/>
                    <a:lstStyle/>
                    <a:p>
                      <a:pPr algn="l" fontAlgn="ctr"/>
                      <a:r>
                        <a:rPr lang="en-GB" sz="1800" b="1" i="0" u="none" strike="noStrike" dirty="0">
                          <a:solidFill>
                            <a:srgbClr val="000000"/>
                          </a:solidFill>
                          <a:effectLst/>
                          <a:latin typeface="Calibri" panose="020F0502020204030204" pitchFamily="34" charset="0"/>
                        </a:rPr>
                        <a:t>Sr.</a:t>
                      </a:r>
                    </a:p>
                  </a:txBody>
                  <a:tcPr marL="9525" marR="9525" marT="9525" marB="0" anchor="ctr"/>
                </a:tc>
                <a:tc>
                  <a:txBody>
                    <a:bodyPr/>
                    <a:lstStyle/>
                    <a:p>
                      <a:pPr algn="l" fontAlgn="ctr"/>
                      <a:r>
                        <a:rPr lang="en-GB" sz="1800" b="1" i="0" u="none" strike="noStrike">
                          <a:solidFill>
                            <a:srgbClr val="000000"/>
                          </a:solidFill>
                          <a:effectLst/>
                          <a:latin typeface="Calibri" panose="020F0502020204030204" pitchFamily="34" charset="0"/>
                        </a:rPr>
                        <a:t>Name</a:t>
                      </a:r>
                    </a:p>
                  </a:txBody>
                  <a:tcPr marL="9525" marR="9525" marT="9525" marB="0" anchor="ctr"/>
                </a:tc>
                <a:tc>
                  <a:txBody>
                    <a:bodyPr/>
                    <a:lstStyle/>
                    <a:p>
                      <a:pPr algn="l" fontAlgn="ctr"/>
                      <a:r>
                        <a:rPr lang="en-GB" sz="1800" b="1" i="0" u="none" strike="noStrike" dirty="0">
                          <a:solidFill>
                            <a:srgbClr val="000000"/>
                          </a:solidFill>
                          <a:effectLst/>
                          <a:latin typeface="Calibri" panose="020F0502020204030204" pitchFamily="34" charset="0"/>
                        </a:rPr>
                        <a:t>Address</a:t>
                      </a:r>
                    </a:p>
                  </a:txBody>
                  <a:tcPr marL="9525" marR="9525" marT="9525" marB="0" anchor="ctr"/>
                </a:tc>
                <a:tc>
                  <a:txBody>
                    <a:bodyPr/>
                    <a:lstStyle/>
                    <a:p>
                      <a:pPr algn="l" fontAlgn="ctr"/>
                      <a:r>
                        <a:rPr lang="en-GB" sz="1800" b="1" i="0" u="none" strike="noStrike">
                          <a:solidFill>
                            <a:srgbClr val="000000"/>
                          </a:solidFill>
                          <a:effectLst/>
                          <a:latin typeface="Calibri" panose="020F0502020204030204" pitchFamily="34" charset="0"/>
                        </a:rPr>
                        <a:t>Cell</a:t>
                      </a:r>
                    </a:p>
                  </a:txBody>
                  <a:tcPr marL="9525" marR="9525" marT="9525" marB="0" anchor="ctr"/>
                </a:tc>
                <a:tc>
                  <a:txBody>
                    <a:bodyPr/>
                    <a:lstStyle/>
                    <a:p>
                      <a:pPr algn="l" fontAlgn="ctr"/>
                      <a:r>
                        <a:rPr lang="en-GB" sz="1800" b="1" i="0" u="none" strike="noStrike" dirty="0">
                          <a:solidFill>
                            <a:srgbClr val="000000"/>
                          </a:solidFill>
                          <a:effectLst/>
                          <a:latin typeface="Calibri" panose="020F0502020204030204" pitchFamily="34" charset="0"/>
                        </a:rPr>
                        <a:t>E-mail</a:t>
                      </a:r>
                    </a:p>
                  </a:txBody>
                  <a:tcPr marL="9525" marR="9525" marT="9525" marB="0" anchor="ctr"/>
                </a:tc>
                <a:extLst>
                  <a:ext uri="{0D108BD9-81ED-4DB2-BD59-A6C34878D82A}">
                    <a16:rowId xmlns:a16="http://schemas.microsoft.com/office/drawing/2014/main" val="1406430746"/>
                  </a:ext>
                </a:extLst>
              </a:tr>
              <a:tr h="377167">
                <a:tc>
                  <a:txBody>
                    <a:bodyPr/>
                    <a:lstStyle/>
                    <a:p>
                      <a:pPr algn="l" fontAlgn="ctr"/>
                      <a:r>
                        <a:rPr lang="en-GB" sz="1200" b="0" i="0" u="none" strike="noStrike" dirty="0">
                          <a:solidFill>
                            <a:srgbClr val="000000"/>
                          </a:solidFill>
                          <a:effectLst/>
                          <a:latin typeface="Calibri" panose="020F0502020204030204" pitchFamily="34" charset="0"/>
                        </a:rPr>
                        <a:t>1</a:t>
                      </a:r>
                    </a:p>
                  </a:txBody>
                  <a:tcPr marL="9525" marR="9525" marT="9525" marB="0" anchor="ctr"/>
                </a:tc>
                <a:tc>
                  <a:txBody>
                    <a:bodyPr/>
                    <a:lstStyle/>
                    <a:p>
                      <a:pPr algn="l" fontAlgn="ctr"/>
                      <a:r>
                        <a:rPr lang="en-GB" sz="1200" b="0" i="0" u="none" strike="noStrike" dirty="0" err="1">
                          <a:solidFill>
                            <a:srgbClr val="000000"/>
                          </a:solidFill>
                          <a:effectLst/>
                          <a:latin typeface="Calibri" panose="020F0502020204030204" pitchFamily="34" charset="0"/>
                        </a:rPr>
                        <a:t>Dr.</a:t>
                      </a:r>
                      <a:r>
                        <a:rPr lang="en-GB" sz="1200" b="0" i="0" u="none" strike="noStrike" dirty="0">
                          <a:solidFill>
                            <a:srgbClr val="000000"/>
                          </a:solidFill>
                          <a:effectLst/>
                          <a:latin typeface="Calibri" panose="020F0502020204030204" pitchFamily="34" charset="0"/>
                        </a:rPr>
                        <a:t>-Ing. Jameel Ahmad Khan</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E-6/1, Block 7, Gulshan-e-Iqbal, Karachi 75300</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0345-2590349</a:t>
                      </a:r>
                    </a:p>
                  </a:txBody>
                  <a:tcPr marL="9525" marR="9525" marT="9525" marB="0" anchor="ctr"/>
                </a:tc>
                <a:tc>
                  <a:txBody>
                    <a:bodyPr/>
                    <a:lstStyle/>
                    <a:p>
                      <a:pPr algn="l" fontAlgn="ctr"/>
                      <a:r>
                        <a:rPr lang="en-GB" sz="1200" b="0" i="0" u="none" strike="noStrike" dirty="0">
                          <a:solidFill>
                            <a:srgbClr val="000000"/>
                          </a:solidFill>
                          <a:effectLst/>
                          <a:latin typeface="Calibri" panose="020F0502020204030204" pitchFamily="34" charset="0"/>
                        </a:rPr>
                        <a:t>profjakhan@yahoo.com</a:t>
                      </a:r>
                    </a:p>
                  </a:txBody>
                  <a:tcPr marL="9525" marR="9525" marT="9525" marB="0" anchor="ctr"/>
                </a:tc>
                <a:extLst>
                  <a:ext uri="{0D108BD9-81ED-4DB2-BD59-A6C34878D82A}">
                    <a16:rowId xmlns:a16="http://schemas.microsoft.com/office/drawing/2014/main" val="2606238134"/>
                  </a:ext>
                </a:extLst>
              </a:tr>
              <a:tr h="377167">
                <a:tc>
                  <a:txBody>
                    <a:bodyPr/>
                    <a:lstStyle/>
                    <a:p>
                      <a:pPr algn="l" fontAlgn="ctr"/>
                      <a:r>
                        <a:rPr lang="en-GB" sz="1200" b="0" i="0" u="none" strike="noStrike">
                          <a:solidFill>
                            <a:srgbClr val="000000"/>
                          </a:solidFill>
                          <a:effectLst/>
                          <a:latin typeface="Calibri" panose="020F0502020204030204" pitchFamily="34" charset="0"/>
                        </a:rPr>
                        <a:t>2</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Nasim A. Khan</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S.U. House No. 564, Askari V, Malir Cantt., Karachi.</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0300-8564625</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drnasimakhan@gmail.com</a:t>
                      </a:r>
                    </a:p>
                  </a:txBody>
                  <a:tcPr marL="9525" marR="9525" marT="9525" marB="0" anchor="ctr"/>
                </a:tc>
                <a:extLst>
                  <a:ext uri="{0D108BD9-81ED-4DB2-BD59-A6C34878D82A}">
                    <a16:rowId xmlns:a16="http://schemas.microsoft.com/office/drawing/2014/main" val="984752686"/>
                  </a:ext>
                </a:extLst>
              </a:tr>
              <a:tr h="377167">
                <a:tc>
                  <a:txBody>
                    <a:bodyPr/>
                    <a:lstStyle/>
                    <a:p>
                      <a:pPr algn="l" fontAlgn="ctr"/>
                      <a:r>
                        <a:rPr lang="en-GB" sz="1200" b="0" i="0" u="none" strike="noStrike">
                          <a:solidFill>
                            <a:srgbClr val="000000"/>
                          </a:solidFill>
                          <a:effectLst/>
                          <a:latin typeface="Calibri" panose="020F0502020204030204" pitchFamily="34" charset="0"/>
                        </a:rPr>
                        <a:t>3</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Afzal Haque</a:t>
                      </a:r>
                    </a:p>
                  </a:txBody>
                  <a:tcPr marL="9525" marR="9525" marT="9525" marB="0" anchor="ctr"/>
                </a:tc>
                <a:tc>
                  <a:txBody>
                    <a:bodyPr/>
                    <a:lstStyle/>
                    <a:p>
                      <a:pPr algn="l" fontAlgn="ctr"/>
                      <a:r>
                        <a:rPr lang="it-IT" sz="1200" b="0" i="0" u="none" strike="noStrike">
                          <a:solidFill>
                            <a:srgbClr val="000000"/>
                          </a:solidFill>
                          <a:effectLst/>
                          <a:latin typeface="Calibri" panose="020F0502020204030204" pitchFamily="34" charset="0"/>
                        </a:rPr>
                        <a:t>110/11, Saba Avenue, Phase VI, DHA, Karachi. </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0334-5099131</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afzal_haque@hotmail.com</a:t>
                      </a:r>
                    </a:p>
                  </a:txBody>
                  <a:tcPr marL="9525" marR="9525" marT="9525" marB="0" anchor="ctr"/>
                </a:tc>
                <a:extLst>
                  <a:ext uri="{0D108BD9-81ED-4DB2-BD59-A6C34878D82A}">
                    <a16:rowId xmlns:a16="http://schemas.microsoft.com/office/drawing/2014/main" val="570749099"/>
                  </a:ext>
                </a:extLst>
              </a:tr>
              <a:tr h="450892">
                <a:tc>
                  <a:txBody>
                    <a:bodyPr/>
                    <a:lstStyle/>
                    <a:p>
                      <a:pPr algn="l" fontAlgn="ctr"/>
                      <a:r>
                        <a:rPr lang="en-GB" sz="1200" b="0" i="0" u="none" strike="noStrike">
                          <a:solidFill>
                            <a:srgbClr val="000000"/>
                          </a:solidFill>
                          <a:effectLst/>
                          <a:latin typeface="Calibri" panose="020F0502020204030204" pitchFamily="34" charset="0"/>
                        </a:rPr>
                        <a:t>4</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Khan Gul Jadoon</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Professor Mining Engineering, Balochistan University of Information Technology, Engineering and Management Sciences (BUITEMS)</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OLD: Director, CIIT, Abbotabad</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0333-9109693</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khan.gul@buitms.edu.pk</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kgjadoon@gmail.com</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kgjadoon@ciit.net.pk</a:t>
                      </a:r>
                    </a:p>
                  </a:txBody>
                  <a:tcPr marL="9525" marR="9525" marT="9525" marB="0" anchor="ctr"/>
                </a:tc>
                <a:extLst>
                  <a:ext uri="{0D108BD9-81ED-4DB2-BD59-A6C34878D82A}">
                    <a16:rowId xmlns:a16="http://schemas.microsoft.com/office/drawing/2014/main" val="1564572804"/>
                  </a:ext>
                </a:extLst>
              </a:tr>
              <a:tr h="450892">
                <a:tc>
                  <a:txBody>
                    <a:bodyPr/>
                    <a:lstStyle/>
                    <a:p>
                      <a:pPr algn="l" fontAlgn="ctr"/>
                      <a:r>
                        <a:rPr lang="en-GB" sz="1200" b="0" i="0" u="none" strike="noStrike">
                          <a:solidFill>
                            <a:srgbClr val="000000"/>
                          </a:solidFill>
                          <a:effectLst/>
                          <a:latin typeface="Calibri" panose="020F0502020204030204" pitchFamily="34" charset="0"/>
                        </a:rPr>
                        <a:t>5</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Haroon Jangda</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Shaheen Castle Apartment # 202, Plot No. 141, Sharfabad Road No.10, Behar Muslim Coop. Housing Society, Karachi.</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0300-3565850</a:t>
                      </a:r>
                    </a:p>
                  </a:txBody>
                  <a:tcPr marL="9525" marR="9525" marT="9525" marB="0" anchor="ctr"/>
                </a:tc>
                <a:tc>
                  <a:txBody>
                    <a:bodyPr/>
                    <a:lstStyle/>
                    <a:p>
                      <a:pPr algn="l" fontAlgn="ctr"/>
                      <a:r>
                        <a:rPr lang="en-GB" sz="1200" b="0" i="0" u="none" strike="noStrike" dirty="0">
                          <a:solidFill>
                            <a:srgbClr val="000000"/>
                          </a:solidFill>
                          <a:effectLst/>
                          <a:latin typeface="Calibri" panose="020F0502020204030204" pitchFamily="34" charset="0"/>
                        </a:rPr>
                        <a:t>aamirjangda786@yahoo.com</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duetkhi@yahoo.com</a:t>
                      </a:r>
                    </a:p>
                  </a:txBody>
                  <a:tcPr marL="9525" marR="9525" marT="9525" marB="0" anchor="ctr"/>
                </a:tc>
                <a:extLst>
                  <a:ext uri="{0D108BD9-81ED-4DB2-BD59-A6C34878D82A}">
                    <a16:rowId xmlns:a16="http://schemas.microsoft.com/office/drawing/2014/main" val="2419557953"/>
                  </a:ext>
                </a:extLst>
              </a:tr>
              <a:tr h="377167">
                <a:tc>
                  <a:txBody>
                    <a:bodyPr/>
                    <a:lstStyle/>
                    <a:p>
                      <a:pPr algn="l" fontAlgn="ctr"/>
                      <a:r>
                        <a:rPr lang="en-GB" sz="1200" b="0" i="0" u="none" strike="noStrike">
                          <a:solidFill>
                            <a:srgbClr val="000000"/>
                          </a:solidFill>
                          <a:effectLst/>
                          <a:latin typeface="Calibri" panose="020F0502020204030204" pitchFamily="34" charset="0"/>
                        </a:rPr>
                        <a:t>6</a:t>
                      </a:r>
                    </a:p>
                  </a:txBody>
                  <a:tcPr marL="9525" marR="9525" marT="9525" marB="0" anchor="ctr"/>
                </a:tc>
                <a:tc>
                  <a:txBody>
                    <a:bodyPr/>
                    <a:lstStyle/>
                    <a:p>
                      <a:pPr algn="l" fontAlgn="ctr"/>
                      <a:r>
                        <a:rPr lang="en-GB" sz="1200" b="0" i="0" u="none" strike="noStrike" dirty="0" err="1">
                          <a:solidFill>
                            <a:srgbClr val="000000"/>
                          </a:solidFill>
                          <a:effectLst/>
                          <a:latin typeface="Calibri" panose="020F0502020204030204" pitchFamily="34" charset="0"/>
                        </a:rPr>
                        <a:t>Dr.</a:t>
                      </a:r>
                      <a:r>
                        <a:rPr lang="en-GB" sz="1200" b="0" i="0" u="none" strike="noStrike" dirty="0">
                          <a:solidFill>
                            <a:srgbClr val="000000"/>
                          </a:solidFill>
                          <a:effectLst/>
                          <a:latin typeface="Calibri" panose="020F0502020204030204" pitchFamily="34" charset="0"/>
                        </a:rPr>
                        <a:t> Shahid Alam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92/IV, Roomi Str. Phase VIII, DHA, Karachi.</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0300-2017110</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dsa@exponent.com.pk</a:t>
                      </a:r>
                    </a:p>
                  </a:txBody>
                  <a:tcPr marL="9525" marR="9525" marT="9525" marB="0" anchor="ctr"/>
                </a:tc>
                <a:extLst>
                  <a:ext uri="{0D108BD9-81ED-4DB2-BD59-A6C34878D82A}">
                    <a16:rowId xmlns:a16="http://schemas.microsoft.com/office/drawing/2014/main" val="4193742590"/>
                  </a:ext>
                </a:extLst>
              </a:tr>
              <a:tr h="377167">
                <a:tc>
                  <a:txBody>
                    <a:bodyPr/>
                    <a:lstStyle/>
                    <a:p>
                      <a:pPr algn="l" fontAlgn="ctr"/>
                      <a:r>
                        <a:rPr lang="en-GB" sz="1200" b="0" i="0" u="none" strike="noStrike">
                          <a:solidFill>
                            <a:srgbClr val="000000"/>
                          </a:solidFill>
                          <a:effectLst/>
                          <a:latin typeface="Calibri" panose="020F0502020204030204" pitchFamily="34" charset="0"/>
                        </a:rPr>
                        <a:t>7</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Salimuddin Zahir</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House No. 457, Str. 64, Sector-0-9, Pakistan Town, Phase-I, Islamabad-44000</a:t>
                      </a:r>
                    </a:p>
                  </a:txBody>
                  <a:tcPr marL="9525" marR="9525" marT="9525" marB="0" anchor="ctr"/>
                </a:tc>
                <a:tc>
                  <a:txBody>
                    <a:bodyPr/>
                    <a:lstStyle/>
                    <a:p>
                      <a:pPr algn="ctr" fontAlgn="ctr"/>
                      <a:r>
                        <a:rPr lang="en-GB" sz="1200" b="0" i="0" u="none" strike="noStrike" dirty="0" smtClean="0">
                          <a:solidFill>
                            <a:srgbClr val="000000"/>
                          </a:solidFill>
                          <a:effectLst/>
                          <a:latin typeface="Calibri" panose="020F0502020204030204" pitchFamily="34" charset="0"/>
                        </a:rPr>
                        <a:t>0323-8556044, </a:t>
                      </a:r>
                      <a:r>
                        <a:rPr lang="en-GB" sz="1200" b="0" i="0" u="none" strike="noStrike" dirty="0">
                          <a:solidFill>
                            <a:srgbClr val="000000"/>
                          </a:solidFill>
                          <a:effectLst/>
                          <a:latin typeface="Calibri" panose="020F0502020204030204" pitchFamily="34" charset="0"/>
                        </a:rPr>
                        <a:t>0320-8556044</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zahirsalimuddin@gmail.com</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cfdpak@apollo.net.pk</a:t>
                      </a:r>
                    </a:p>
                  </a:txBody>
                  <a:tcPr marL="9525" marR="9525" marT="9525" marB="0" anchor="ctr"/>
                </a:tc>
                <a:extLst>
                  <a:ext uri="{0D108BD9-81ED-4DB2-BD59-A6C34878D82A}">
                    <a16:rowId xmlns:a16="http://schemas.microsoft.com/office/drawing/2014/main" val="3981741577"/>
                  </a:ext>
                </a:extLst>
              </a:tr>
              <a:tr h="450892">
                <a:tc>
                  <a:txBody>
                    <a:bodyPr/>
                    <a:lstStyle/>
                    <a:p>
                      <a:pPr algn="l" fontAlgn="ctr"/>
                      <a:r>
                        <a:rPr lang="en-GB" sz="1200" b="0" i="0" u="none" strike="noStrike">
                          <a:solidFill>
                            <a:srgbClr val="000000"/>
                          </a:solidFill>
                          <a:effectLst/>
                          <a:latin typeface="Calibri" panose="020F0502020204030204" pitchFamily="34" charset="0"/>
                        </a:rPr>
                        <a:t>8</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Abid Karim</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Fl-11/1/7, Block-6, Gulshan-e-Iqbal, Karachi.</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0333-3244340</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akarimpk@yahoo.com</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akarim@uit.edu</a:t>
                      </a:r>
                    </a:p>
                  </a:txBody>
                  <a:tcPr marL="9525" marR="9525" marT="9525" marB="0" anchor="ctr"/>
                </a:tc>
                <a:extLst>
                  <a:ext uri="{0D108BD9-81ED-4DB2-BD59-A6C34878D82A}">
                    <a16:rowId xmlns:a16="http://schemas.microsoft.com/office/drawing/2014/main" val="2270284957"/>
                  </a:ext>
                </a:extLst>
              </a:tr>
              <a:tr h="377167">
                <a:tc>
                  <a:txBody>
                    <a:bodyPr/>
                    <a:lstStyle/>
                    <a:p>
                      <a:pPr algn="l" fontAlgn="ctr"/>
                      <a:r>
                        <a:rPr lang="en-GB" sz="1200" b="0" i="0" u="none" strike="noStrike">
                          <a:solidFill>
                            <a:srgbClr val="000000"/>
                          </a:solidFill>
                          <a:effectLst/>
                          <a:latin typeface="Calibri" panose="020F0502020204030204" pitchFamily="34" charset="0"/>
                        </a:rPr>
                        <a:t>9</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Ajmal I. Ansari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346 Torrington Dive West Canton, Ml 48188, USA</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1-734-516-3765</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ajmal@lycos.com</a:t>
                      </a:r>
                    </a:p>
                  </a:txBody>
                  <a:tcPr marL="9525" marR="9525" marT="9525" marB="0" anchor="ctr"/>
                </a:tc>
                <a:extLst>
                  <a:ext uri="{0D108BD9-81ED-4DB2-BD59-A6C34878D82A}">
                    <a16:rowId xmlns:a16="http://schemas.microsoft.com/office/drawing/2014/main" val="383982137"/>
                  </a:ext>
                </a:extLst>
              </a:tr>
              <a:tr h="377167">
                <a:tc>
                  <a:txBody>
                    <a:bodyPr/>
                    <a:lstStyle/>
                    <a:p>
                      <a:pPr algn="l" fontAlgn="ctr"/>
                      <a:r>
                        <a:rPr lang="en-GB" sz="1200" b="0" i="0" u="none" strike="noStrike">
                          <a:solidFill>
                            <a:srgbClr val="000000"/>
                          </a:solidFill>
                          <a:effectLst/>
                          <a:latin typeface="Calibri" panose="020F0502020204030204" pitchFamily="34" charset="0"/>
                        </a:rPr>
                        <a:t>10</a:t>
                      </a:r>
                    </a:p>
                  </a:txBody>
                  <a:tcPr marL="9525" marR="9525" marT="9525" marB="0" anchor="ctr"/>
                </a:tc>
                <a:tc>
                  <a:txBody>
                    <a:bodyPr/>
                    <a:lstStyle/>
                    <a:p>
                      <a:pPr algn="l" fontAlgn="ctr"/>
                      <a:r>
                        <a:rPr lang="pt-BR" sz="1200" b="0" i="0" u="none" strike="noStrike">
                          <a:solidFill>
                            <a:srgbClr val="000000"/>
                          </a:solidFill>
                          <a:effectLst/>
                          <a:latin typeface="Calibri" panose="020F0502020204030204" pitchFamily="34" charset="0"/>
                        </a:rPr>
                        <a:t>Prof. Dr. Ashraf Ali Meo</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Topi (23640), District Swabi Khyber Pakhtunkhwa,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0334-3551979</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drashraf@giki.edu.pk</a:t>
                      </a:r>
                    </a:p>
                  </a:txBody>
                  <a:tcPr marL="9525" marR="9525" marT="9525" marB="0" anchor="ctr"/>
                </a:tc>
                <a:extLst>
                  <a:ext uri="{0D108BD9-81ED-4DB2-BD59-A6C34878D82A}">
                    <a16:rowId xmlns:a16="http://schemas.microsoft.com/office/drawing/2014/main" val="1970683470"/>
                  </a:ext>
                </a:extLst>
              </a:tr>
              <a:tr h="377167">
                <a:tc>
                  <a:txBody>
                    <a:bodyPr/>
                    <a:lstStyle/>
                    <a:p>
                      <a:pPr algn="l" fontAlgn="ctr"/>
                      <a:r>
                        <a:rPr lang="en-GB" sz="1200" b="0" i="0" u="none" strike="noStrike">
                          <a:solidFill>
                            <a:srgbClr val="000000"/>
                          </a:solidFill>
                          <a:effectLst/>
                          <a:latin typeface="Calibri" panose="020F0502020204030204" pitchFamily="34" charset="0"/>
                        </a:rPr>
                        <a:t>11</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Noorullah Soomro</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Flat No. 3, Lady Sughra Hidayat Mahal, Near Rimpa Plaza, M.A. Jinnah Road, Karachi.</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0333-2150840</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nssoomro@hotmail.com</a:t>
                      </a:r>
                    </a:p>
                  </a:txBody>
                  <a:tcPr marL="9525" marR="9525" marT="9525" marB="0" anchor="ctr"/>
                </a:tc>
                <a:extLst>
                  <a:ext uri="{0D108BD9-81ED-4DB2-BD59-A6C34878D82A}">
                    <a16:rowId xmlns:a16="http://schemas.microsoft.com/office/drawing/2014/main" val="885313295"/>
                  </a:ext>
                </a:extLst>
              </a:tr>
              <a:tr h="450892">
                <a:tc>
                  <a:txBody>
                    <a:bodyPr/>
                    <a:lstStyle/>
                    <a:p>
                      <a:pPr algn="l" fontAlgn="ctr"/>
                      <a:r>
                        <a:rPr lang="en-GB" sz="1200" b="0" i="0" u="none" strike="noStrike">
                          <a:solidFill>
                            <a:srgbClr val="000000"/>
                          </a:solidFill>
                          <a:effectLst/>
                          <a:latin typeface="Calibri" panose="020F0502020204030204" pitchFamily="34" charset="0"/>
                        </a:rPr>
                        <a:t>12</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 Engr. Dr. Syed Muhammad Usman Ali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Electronic Engineering, NED UET., Karachi.</a:t>
                      </a:r>
                    </a:p>
                  </a:txBody>
                  <a:tcPr marL="9525" marR="9525" marT="9525" marB="0" anchor="ctr"/>
                </a:tc>
                <a:tc>
                  <a:txBody>
                    <a:bodyPr/>
                    <a:lstStyle/>
                    <a:p>
                      <a:pPr algn="ctr" fontAlgn="ctr"/>
                      <a:r>
                        <a:rPr lang="en-GB" sz="1200" b="0" i="0" u="none" strike="noStrike" dirty="0">
                          <a:solidFill>
                            <a:srgbClr val="000000"/>
                          </a:solidFill>
                          <a:effectLst/>
                          <a:latin typeface="Calibri" panose="020F0502020204030204" pitchFamily="34" charset="0"/>
                        </a:rPr>
                        <a:t>0336-1815723</a:t>
                      </a:r>
                    </a:p>
                  </a:txBody>
                  <a:tcPr marL="9525" marR="9525" marT="9525" marB="0" anchor="ctr"/>
                </a:tc>
                <a:tc>
                  <a:txBody>
                    <a:bodyPr/>
                    <a:lstStyle/>
                    <a:p>
                      <a:pPr algn="l" fontAlgn="ctr"/>
                      <a:r>
                        <a:rPr lang="en-GB" sz="1200" b="0" i="0" u="none" strike="noStrike" dirty="0">
                          <a:solidFill>
                            <a:srgbClr val="000000"/>
                          </a:solidFill>
                          <a:effectLst/>
                          <a:latin typeface="Calibri" panose="020F0502020204030204" pitchFamily="34" charset="0"/>
                        </a:rPr>
                        <a:t>uashah68@hotmail.com</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uashah68@gmail.com</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uashah68@neduet.edu.pk</a:t>
                      </a:r>
                    </a:p>
                  </a:txBody>
                  <a:tcPr marL="9525" marR="9525" marT="9525" marB="0" anchor="ctr"/>
                </a:tc>
                <a:extLst>
                  <a:ext uri="{0D108BD9-81ED-4DB2-BD59-A6C34878D82A}">
                    <a16:rowId xmlns:a16="http://schemas.microsoft.com/office/drawing/2014/main" val="202988243"/>
                  </a:ext>
                </a:extLst>
              </a:tr>
            </a:tbl>
          </a:graphicData>
        </a:graphic>
      </p:graphicFrame>
    </p:spTree>
    <p:extLst>
      <p:ext uri="{BB962C8B-B14F-4D97-AF65-F5344CB8AC3E}">
        <p14:creationId xmlns:p14="http://schemas.microsoft.com/office/powerpoint/2010/main" val="24128335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10" y="1"/>
            <a:ext cx="12037889" cy="554804"/>
          </a:xfrm>
        </p:spPr>
        <p:txBody>
          <a:bodyPr>
            <a:normAutofit fontScale="90000"/>
          </a:bodyPr>
          <a:lstStyle/>
          <a:p>
            <a:r>
              <a:rPr lang="en-GB" sz="2000" dirty="0">
                <a:solidFill>
                  <a:srgbClr val="FF0000"/>
                </a:solidFill>
                <a:effectLst>
                  <a:outerShdw blurRad="38100" dist="38100" dir="2700000" algn="tl">
                    <a:srgbClr val="000000">
                      <a:alpha val="43137"/>
                    </a:srgbClr>
                  </a:outerShdw>
                </a:effectLst>
                <a:latin typeface="+mn-lt"/>
              </a:rPr>
              <a:t>L IST OF FELLOWS </a:t>
            </a:r>
            <a:r>
              <a:rPr lang="en-GB" sz="2000" dirty="0" smtClean="0">
                <a:solidFill>
                  <a:srgbClr val="FF0000"/>
                </a:solidFill>
                <a:effectLst>
                  <a:outerShdw blurRad="38100" dist="38100" dir="2700000" algn="tl">
                    <a:srgbClr val="000000">
                      <a:alpha val="43137"/>
                    </a:srgbClr>
                  </a:outerShdw>
                </a:effectLst>
                <a:latin typeface="+mn-lt"/>
              </a:rPr>
              <a:t>OF THE </a:t>
            </a:r>
            <a:r>
              <a:rPr lang="en-GB" sz="2000" dirty="0">
                <a:solidFill>
                  <a:srgbClr val="FF0000"/>
                </a:solidFill>
                <a:effectLst>
                  <a:outerShdw blurRad="38100" dist="38100" dir="2700000" algn="tl">
                    <a:srgbClr val="000000">
                      <a:alpha val="43137"/>
                    </a:srgbClr>
                  </a:outerShdw>
                </a:effectLst>
                <a:latin typeface="+mn-lt"/>
              </a:rPr>
              <a:t>PAKISTAN ACADEMY OF </a:t>
            </a:r>
            <a:r>
              <a:rPr lang="en-GB" sz="2000" dirty="0" smtClean="0">
                <a:solidFill>
                  <a:srgbClr val="FF0000"/>
                </a:solidFill>
                <a:effectLst>
                  <a:outerShdw blurRad="38100" dist="38100" dir="2700000" algn="tl">
                    <a:srgbClr val="000000">
                      <a:alpha val="43137"/>
                    </a:srgbClr>
                  </a:outerShdw>
                </a:effectLst>
                <a:latin typeface="+mn-lt"/>
              </a:rPr>
              <a:t>ENGINEERING</a:t>
            </a:r>
            <a:br>
              <a:rPr lang="en-GB" sz="2000" dirty="0" smtClean="0">
                <a:solidFill>
                  <a:srgbClr val="FF0000"/>
                </a:solidFill>
                <a:effectLst>
                  <a:outerShdw blurRad="38100" dist="38100" dir="2700000" algn="tl">
                    <a:srgbClr val="000000">
                      <a:alpha val="43137"/>
                    </a:srgbClr>
                  </a:outerShdw>
                </a:effectLst>
                <a:latin typeface="+mn-lt"/>
              </a:rPr>
            </a:br>
            <a:r>
              <a:rPr lang="en-GB" sz="2000" dirty="0">
                <a:solidFill>
                  <a:srgbClr val="FF0000"/>
                </a:solidFill>
                <a:effectLst>
                  <a:outerShdw blurRad="38100" dist="38100" dir="2700000" algn="tl">
                    <a:srgbClr val="000000">
                      <a:alpha val="43137"/>
                    </a:srgbClr>
                  </a:outerShdw>
                </a:effectLst>
                <a:latin typeface="+mn-lt"/>
              </a:rPr>
              <a:t> </a:t>
            </a:r>
            <a:r>
              <a:rPr lang="en-GB" sz="2000" dirty="0" smtClean="0">
                <a:solidFill>
                  <a:srgbClr val="FF0000"/>
                </a:solidFill>
                <a:effectLst>
                  <a:outerShdw blurRad="38100" dist="38100" dir="2700000" algn="tl">
                    <a:srgbClr val="000000">
                      <a:alpha val="43137"/>
                    </a:srgbClr>
                  </a:outerShdw>
                </a:effectLst>
                <a:latin typeface="+mn-lt"/>
              </a:rPr>
              <a:t>                                                                                                                                                                                                            continued…</a:t>
            </a:r>
            <a:endParaRPr lang="en-GB" sz="2000" dirty="0">
              <a:solidFill>
                <a:srgbClr val="FF0000"/>
              </a:solidFill>
              <a:effectLst>
                <a:outerShdw blurRad="38100" dist="38100" dir="2700000" algn="tl">
                  <a:srgbClr val="000000">
                    <a:alpha val="43137"/>
                  </a:srgbClr>
                </a:outerShdw>
              </a:effectLst>
              <a:latin typeface="+mn-lt"/>
            </a:endParaRPr>
          </a:p>
        </p:txBody>
      </p:sp>
      <p:sp>
        <p:nvSpPr>
          <p:cNvPr id="4" name="Slide Number Placeholder 3"/>
          <p:cNvSpPr>
            <a:spLocks noGrp="1"/>
          </p:cNvSpPr>
          <p:nvPr>
            <p:ph type="sldNum" sz="quarter" idx="12"/>
          </p:nvPr>
        </p:nvSpPr>
        <p:spPr>
          <a:xfrm>
            <a:off x="9144855" y="6509538"/>
            <a:ext cx="2743200" cy="365125"/>
          </a:xfrm>
        </p:spPr>
        <p:txBody>
          <a:bodyPr/>
          <a:lstStyle/>
          <a:p>
            <a:fld id="{E7C36024-9379-4889-9205-CFBFD368C791}" type="slidenum">
              <a:rPr lang="en-US" smtClean="0">
                <a:solidFill>
                  <a:srgbClr val="FF0000"/>
                </a:solidFill>
                <a:effectLst>
                  <a:outerShdw blurRad="38100" dist="38100" dir="2700000" algn="tl">
                    <a:srgbClr val="000000">
                      <a:alpha val="43137"/>
                    </a:srgbClr>
                  </a:outerShdw>
                </a:effectLst>
              </a:rPr>
              <a:t>23</a:t>
            </a:fld>
            <a:endParaRPr lang="en-US" dirty="0">
              <a:solidFill>
                <a:srgbClr val="FF0000"/>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86175789"/>
              </p:ext>
            </p:extLst>
          </p:nvPr>
        </p:nvGraphicFramePr>
        <p:xfrm>
          <a:off x="154111" y="554801"/>
          <a:ext cx="11835830" cy="6034813"/>
        </p:xfrm>
        <a:graphic>
          <a:graphicData uri="http://schemas.openxmlformats.org/drawingml/2006/table">
            <a:tbl>
              <a:tblPr firstRow="1" bandRow="1">
                <a:tableStyleId>{5C22544A-7EE6-4342-B048-85BDC9FD1C3A}</a:tableStyleId>
              </a:tblPr>
              <a:tblGrid>
                <a:gridCol w="334404">
                  <a:extLst>
                    <a:ext uri="{9D8B030D-6E8A-4147-A177-3AD203B41FA5}">
                      <a16:colId xmlns:a16="http://schemas.microsoft.com/office/drawing/2014/main" val="3570983541"/>
                    </a:ext>
                  </a:extLst>
                </a:gridCol>
                <a:gridCol w="2592888">
                  <a:extLst>
                    <a:ext uri="{9D8B030D-6E8A-4147-A177-3AD203B41FA5}">
                      <a16:colId xmlns:a16="http://schemas.microsoft.com/office/drawing/2014/main" val="1148379878"/>
                    </a:ext>
                  </a:extLst>
                </a:gridCol>
                <a:gridCol w="4174206">
                  <a:extLst>
                    <a:ext uri="{9D8B030D-6E8A-4147-A177-3AD203B41FA5}">
                      <a16:colId xmlns:a16="http://schemas.microsoft.com/office/drawing/2014/main" val="1441867978"/>
                    </a:ext>
                  </a:extLst>
                </a:gridCol>
                <a:gridCol w="2367166">
                  <a:extLst>
                    <a:ext uri="{9D8B030D-6E8A-4147-A177-3AD203B41FA5}">
                      <a16:colId xmlns:a16="http://schemas.microsoft.com/office/drawing/2014/main" val="304169189"/>
                    </a:ext>
                  </a:extLst>
                </a:gridCol>
                <a:gridCol w="2367166">
                  <a:extLst>
                    <a:ext uri="{9D8B030D-6E8A-4147-A177-3AD203B41FA5}">
                      <a16:colId xmlns:a16="http://schemas.microsoft.com/office/drawing/2014/main" val="3950145754"/>
                    </a:ext>
                  </a:extLst>
                </a:gridCol>
              </a:tblGrid>
              <a:tr h="445537">
                <a:tc>
                  <a:txBody>
                    <a:bodyPr/>
                    <a:lstStyle/>
                    <a:p>
                      <a:pPr algn="l" fontAlgn="ctr"/>
                      <a:r>
                        <a:rPr lang="en-GB" sz="1200" b="1" i="0" u="none" strike="noStrike" dirty="0">
                          <a:solidFill>
                            <a:srgbClr val="000000"/>
                          </a:solidFill>
                          <a:effectLst/>
                          <a:latin typeface="Calibri" panose="020F0502020204030204" pitchFamily="34" charset="0"/>
                        </a:rPr>
                        <a:t>Sr.</a:t>
                      </a:r>
                    </a:p>
                  </a:txBody>
                  <a:tcPr marL="9525" marR="9525" marT="9525" marB="0" anchor="ctr"/>
                </a:tc>
                <a:tc>
                  <a:txBody>
                    <a:bodyPr/>
                    <a:lstStyle/>
                    <a:p>
                      <a:pPr algn="l" fontAlgn="ctr"/>
                      <a:r>
                        <a:rPr lang="en-GB" sz="1200" b="1" i="0" u="none" strike="noStrike">
                          <a:solidFill>
                            <a:srgbClr val="000000"/>
                          </a:solidFill>
                          <a:effectLst/>
                          <a:latin typeface="Calibri" panose="020F0502020204030204" pitchFamily="34" charset="0"/>
                        </a:rPr>
                        <a:t>Name</a:t>
                      </a:r>
                    </a:p>
                  </a:txBody>
                  <a:tcPr marL="9525" marR="9525" marT="9525" marB="0" anchor="ctr"/>
                </a:tc>
                <a:tc>
                  <a:txBody>
                    <a:bodyPr/>
                    <a:lstStyle/>
                    <a:p>
                      <a:pPr algn="l" fontAlgn="ctr"/>
                      <a:r>
                        <a:rPr lang="en-GB" sz="1200" b="1" i="0" u="none" strike="noStrike" dirty="0">
                          <a:solidFill>
                            <a:srgbClr val="000000"/>
                          </a:solidFill>
                          <a:effectLst/>
                          <a:latin typeface="Calibri" panose="020F0502020204030204" pitchFamily="34" charset="0"/>
                        </a:rPr>
                        <a:t>Address</a:t>
                      </a:r>
                    </a:p>
                  </a:txBody>
                  <a:tcPr marL="9525" marR="9525" marT="9525" marB="0" anchor="ctr"/>
                </a:tc>
                <a:tc>
                  <a:txBody>
                    <a:bodyPr/>
                    <a:lstStyle/>
                    <a:p>
                      <a:pPr algn="l" fontAlgn="ctr"/>
                      <a:r>
                        <a:rPr lang="en-GB" sz="1200" b="1" i="0" u="none" strike="noStrike">
                          <a:solidFill>
                            <a:srgbClr val="000000"/>
                          </a:solidFill>
                          <a:effectLst/>
                          <a:latin typeface="Calibri" panose="020F0502020204030204" pitchFamily="34" charset="0"/>
                        </a:rPr>
                        <a:t>Cell</a:t>
                      </a:r>
                    </a:p>
                  </a:txBody>
                  <a:tcPr marL="9525" marR="9525" marT="9525" marB="0" anchor="ctr"/>
                </a:tc>
                <a:tc>
                  <a:txBody>
                    <a:bodyPr/>
                    <a:lstStyle/>
                    <a:p>
                      <a:pPr algn="l" fontAlgn="ctr"/>
                      <a:r>
                        <a:rPr lang="en-GB" sz="1200" b="1" i="0" u="none" strike="noStrike" dirty="0">
                          <a:solidFill>
                            <a:srgbClr val="000000"/>
                          </a:solidFill>
                          <a:effectLst/>
                          <a:latin typeface="Calibri" panose="020F0502020204030204" pitchFamily="34" charset="0"/>
                        </a:rPr>
                        <a:t>E-mail</a:t>
                      </a:r>
                    </a:p>
                  </a:txBody>
                  <a:tcPr marL="9525" marR="9525" marT="9525" marB="0" anchor="ctr"/>
                </a:tc>
                <a:extLst>
                  <a:ext uri="{0D108BD9-81ED-4DB2-BD59-A6C34878D82A}">
                    <a16:rowId xmlns:a16="http://schemas.microsoft.com/office/drawing/2014/main" val="1282510711"/>
                  </a:ext>
                </a:extLst>
              </a:tr>
              <a:tr h="478088">
                <a:tc>
                  <a:txBody>
                    <a:bodyPr/>
                    <a:lstStyle/>
                    <a:p>
                      <a:pPr algn="l" fontAlgn="ctr"/>
                      <a:r>
                        <a:rPr lang="en-GB" sz="1200" b="0" i="0" u="none" strike="noStrike" dirty="0">
                          <a:solidFill>
                            <a:srgbClr val="000000"/>
                          </a:solidFill>
                          <a:effectLst/>
                          <a:latin typeface="Calibri" panose="020F0502020204030204" pitchFamily="34" charset="0"/>
                        </a:rPr>
                        <a:t>13</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Engr. Dr. Zia Mohy-Ud-Din</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Biomedical Engineering Department, Sir Syed University of Engineering &amp; Technology, Karachi.</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0333-3025025</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ziaofkun@gmail.com</a:t>
                      </a:r>
                    </a:p>
                  </a:txBody>
                  <a:tcPr marL="9525" marR="9525" marT="9525" marB="0" anchor="ctr"/>
                </a:tc>
                <a:extLst>
                  <a:ext uri="{0D108BD9-81ED-4DB2-BD59-A6C34878D82A}">
                    <a16:rowId xmlns:a16="http://schemas.microsoft.com/office/drawing/2014/main" val="1506016937"/>
                  </a:ext>
                </a:extLst>
              </a:tr>
              <a:tr h="445537">
                <a:tc>
                  <a:txBody>
                    <a:bodyPr/>
                    <a:lstStyle/>
                    <a:p>
                      <a:pPr algn="l" fontAlgn="ctr"/>
                      <a:r>
                        <a:rPr lang="en-GB" sz="1200" b="0" i="0" u="none" strike="noStrike">
                          <a:solidFill>
                            <a:srgbClr val="000000"/>
                          </a:solidFill>
                          <a:effectLst/>
                          <a:latin typeface="Calibri" panose="020F0502020204030204" pitchFamily="34" charset="0"/>
                        </a:rPr>
                        <a:t>14</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Abdul Azim Akbar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168, 11</a:t>
                      </a:r>
                      <a:r>
                        <a:rPr lang="en-GB" sz="1200" b="0" i="0" u="none" strike="noStrike" baseline="30000">
                          <a:solidFill>
                            <a:srgbClr val="000000"/>
                          </a:solidFill>
                          <a:effectLst/>
                          <a:latin typeface="Calibri" panose="020F0502020204030204" pitchFamily="34" charset="0"/>
                        </a:rPr>
                        <a:t>th</a:t>
                      </a:r>
                      <a:r>
                        <a:rPr lang="en-GB" sz="1200" b="0" i="0" u="none" strike="noStrike">
                          <a:solidFill>
                            <a:srgbClr val="000000"/>
                          </a:solidFill>
                          <a:effectLst/>
                          <a:latin typeface="Calibri" panose="020F0502020204030204" pitchFamily="34" charset="0"/>
                        </a:rPr>
                        <a:t> Central Street, Phase 2, DHA, Karachi.  </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0303-9121867</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azim.akbar@gmail.com</a:t>
                      </a:r>
                    </a:p>
                  </a:txBody>
                  <a:tcPr marL="9525" marR="9525" marT="9525" marB="0" anchor="ctr"/>
                </a:tc>
                <a:extLst>
                  <a:ext uri="{0D108BD9-81ED-4DB2-BD59-A6C34878D82A}">
                    <a16:rowId xmlns:a16="http://schemas.microsoft.com/office/drawing/2014/main" val="3614191353"/>
                  </a:ext>
                </a:extLst>
              </a:tr>
              <a:tr h="445537">
                <a:tc>
                  <a:txBody>
                    <a:bodyPr/>
                    <a:lstStyle/>
                    <a:p>
                      <a:pPr algn="l" fontAlgn="ctr"/>
                      <a:r>
                        <a:rPr lang="en-GB" sz="1200" b="0" i="0" u="none" strike="noStrike">
                          <a:solidFill>
                            <a:srgbClr val="000000"/>
                          </a:solidFill>
                          <a:effectLst/>
                          <a:latin typeface="Calibri" panose="020F0502020204030204" pitchFamily="34" charset="0"/>
                        </a:rPr>
                        <a:t>15</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Irfan Ahmad</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Department of Electronic Engineering, NED University of Engg. &amp; tech. Karachi.</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0332-3803926</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irfans@neduet.edu.pk</a:t>
                      </a:r>
                    </a:p>
                  </a:txBody>
                  <a:tcPr marL="9525" marR="9525" marT="9525" marB="0" anchor="ctr"/>
                </a:tc>
                <a:extLst>
                  <a:ext uri="{0D108BD9-81ED-4DB2-BD59-A6C34878D82A}">
                    <a16:rowId xmlns:a16="http://schemas.microsoft.com/office/drawing/2014/main" val="108865373"/>
                  </a:ext>
                </a:extLst>
              </a:tr>
              <a:tr h="445537">
                <a:tc>
                  <a:txBody>
                    <a:bodyPr/>
                    <a:lstStyle/>
                    <a:p>
                      <a:pPr algn="l" fontAlgn="ctr"/>
                      <a:r>
                        <a:rPr lang="en-GB" sz="1200" b="0" i="0" u="none" strike="noStrike">
                          <a:solidFill>
                            <a:srgbClr val="000000"/>
                          </a:solidFill>
                          <a:effectLst/>
                          <a:latin typeface="Calibri" panose="020F0502020204030204" pitchFamily="34" charset="0"/>
                        </a:rPr>
                        <a:t>16</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Muhammad Imran Aslam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Department of Electronic Engineering, NED University of Engg. &amp; tech. Karachi.</a:t>
                      </a:r>
                    </a:p>
                  </a:txBody>
                  <a:tcPr marL="9525" marR="9525" marT="9525" marB="0" anchor="ctr"/>
                </a:tc>
                <a:tc>
                  <a:txBody>
                    <a:bodyPr/>
                    <a:lstStyle/>
                    <a:p>
                      <a:pPr algn="ctr" fontAlgn="ctr"/>
                      <a:r>
                        <a:rPr lang="en-GB" sz="1200" b="0" i="0" u="none" strike="noStrike" dirty="0">
                          <a:solidFill>
                            <a:srgbClr val="000000"/>
                          </a:solidFill>
                          <a:effectLst/>
                          <a:latin typeface="Calibri" panose="020F0502020204030204" pitchFamily="34" charset="0"/>
                        </a:rPr>
                        <a:t>0334-1027474</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iaslam@neduet.edu.pk</a:t>
                      </a:r>
                    </a:p>
                  </a:txBody>
                  <a:tcPr marL="9525" marR="9525" marT="9525" marB="0" anchor="ctr"/>
                </a:tc>
                <a:extLst>
                  <a:ext uri="{0D108BD9-81ED-4DB2-BD59-A6C34878D82A}">
                    <a16:rowId xmlns:a16="http://schemas.microsoft.com/office/drawing/2014/main" val="2742761271"/>
                  </a:ext>
                </a:extLst>
              </a:tr>
              <a:tr h="445537">
                <a:tc>
                  <a:txBody>
                    <a:bodyPr/>
                    <a:lstStyle/>
                    <a:p>
                      <a:pPr algn="l" fontAlgn="ctr"/>
                      <a:r>
                        <a:rPr lang="en-GB" sz="1200" b="0" i="0" u="none" strike="noStrike">
                          <a:solidFill>
                            <a:srgbClr val="000000"/>
                          </a:solidFill>
                          <a:effectLst/>
                          <a:latin typeface="Calibri" panose="020F0502020204030204" pitchFamily="34" charset="0"/>
                        </a:rPr>
                        <a:t>17</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 Muhammad Hasan Imam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Civil Engineering Department, Umm Al-Qura University, Makkah, Saudi Arabia</a:t>
                      </a:r>
                    </a:p>
                  </a:txBody>
                  <a:tcPr marL="9525" marR="9525" marT="9525" marB="0" anchor="ctr"/>
                </a:tc>
                <a:tc>
                  <a:txBody>
                    <a:bodyPr/>
                    <a:lstStyle/>
                    <a:p>
                      <a:pPr algn="ctr" fontAlgn="ctr">
                        <a:tabLst>
                          <a:tab pos="801688" algn="l"/>
                        </a:tabLst>
                      </a:pPr>
                      <a:r>
                        <a:rPr lang="en-GB" sz="1200" b="0" i="0" u="none" strike="noStrike" dirty="0">
                          <a:solidFill>
                            <a:srgbClr val="000000"/>
                          </a:solidFill>
                          <a:effectLst/>
                          <a:latin typeface="Calibri" panose="020F0502020204030204" pitchFamily="34" charset="0"/>
                        </a:rPr>
                        <a:t>96657638302</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Imam.uqu@gmail.com</a:t>
                      </a:r>
                    </a:p>
                  </a:txBody>
                  <a:tcPr marL="9525" marR="9525" marT="9525" marB="0" anchor="ctr"/>
                </a:tc>
                <a:extLst>
                  <a:ext uri="{0D108BD9-81ED-4DB2-BD59-A6C34878D82A}">
                    <a16:rowId xmlns:a16="http://schemas.microsoft.com/office/drawing/2014/main" val="1231910418"/>
                  </a:ext>
                </a:extLst>
              </a:tr>
              <a:tr h="445537">
                <a:tc>
                  <a:txBody>
                    <a:bodyPr/>
                    <a:lstStyle/>
                    <a:p>
                      <a:pPr algn="l" fontAlgn="ctr"/>
                      <a:r>
                        <a:rPr lang="en-GB" sz="1200" b="0" i="0" u="none" strike="noStrike">
                          <a:solidFill>
                            <a:srgbClr val="000000"/>
                          </a:solidFill>
                          <a:effectLst/>
                          <a:latin typeface="Calibri" panose="020F0502020204030204" pitchFamily="34" charset="0"/>
                        </a:rPr>
                        <a:t>18</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 Dr. Syed Ali Rizwan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Professor &amp; Head of Structural Engineering Department, NUST</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0334-4255188</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syedalirizwan@hotmail.com</a:t>
                      </a:r>
                    </a:p>
                  </a:txBody>
                  <a:tcPr marL="9525" marR="9525" marT="9525" marB="0" anchor="ctr"/>
                </a:tc>
                <a:extLst>
                  <a:ext uri="{0D108BD9-81ED-4DB2-BD59-A6C34878D82A}">
                    <a16:rowId xmlns:a16="http://schemas.microsoft.com/office/drawing/2014/main" val="4054569444"/>
                  </a:ext>
                </a:extLst>
              </a:tr>
              <a:tr h="478088">
                <a:tc>
                  <a:txBody>
                    <a:bodyPr/>
                    <a:lstStyle/>
                    <a:p>
                      <a:pPr algn="l" fontAlgn="ctr"/>
                      <a:r>
                        <a:rPr lang="en-GB" sz="1200" b="0" i="0" u="none" strike="noStrike">
                          <a:solidFill>
                            <a:srgbClr val="000000"/>
                          </a:solidFill>
                          <a:effectLst/>
                          <a:latin typeface="Calibri" panose="020F0502020204030204" pitchFamily="34" charset="0"/>
                        </a:rPr>
                        <a:t>19</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Arshad Aziz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2</a:t>
                      </a:r>
                      <a:r>
                        <a:rPr lang="en-GB" sz="1200" b="0" i="0" u="none" strike="noStrike" baseline="30000">
                          <a:solidFill>
                            <a:srgbClr val="000000"/>
                          </a:solidFill>
                          <a:effectLst/>
                          <a:latin typeface="Calibri" panose="020F0502020204030204" pitchFamily="34" charset="0"/>
                        </a:rPr>
                        <a:t>nd</a:t>
                      </a:r>
                      <a:r>
                        <a:rPr lang="en-GB" sz="1200" b="0" i="0" u="none" strike="noStrike">
                          <a:solidFill>
                            <a:srgbClr val="000000"/>
                          </a:solidFill>
                          <a:effectLst/>
                          <a:latin typeface="Calibri" panose="020F0502020204030204" pitchFamily="34" charset="0"/>
                        </a:rPr>
                        <a:t> Floor, Haq Manzil # 1, A-60/8, Lane # 2, Delhi Colony # 1, off Ch. Khaliq-uz-Zaman Road, Clifton, Karachi-75600</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0333-2228300</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arshad@nust.edu.pk</a:t>
                      </a:r>
                    </a:p>
                  </a:txBody>
                  <a:tcPr marL="9525" marR="9525" marT="9525" marB="0" anchor="ctr"/>
                </a:tc>
                <a:extLst>
                  <a:ext uri="{0D108BD9-81ED-4DB2-BD59-A6C34878D82A}">
                    <a16:rowId xmlns:a16="http://schemas.microsoft.com/office/drawing/2014/main" val="1624844934"/>
                  </a:ext>
                </a:extLst>
              </a:tr>
              <a:tr h="445537">
                <a:tc>
                  <a:txBody>
                    <a:bodyPr/>
                    <a:lstStyle/>
                    <a:p>
                      <a:pPr algn="l" fontAlgn="ctr"/>
                      <a:r>
                        <a:rPr lang="en-GB" sz="1200" b="0" i="0" u="none" strike="noStrike">
                          <a:solidFill>
                            <a:srgbClr val="000000"/>
                          </a:solidFill>
                          <a:effectLst/>
                          <a:latin typeface="Calibri" panose="020F0502020204030204" pitchFamily="34" charset="0"/>
                        </a:rPr>
                        <a:t>20</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Mukkarum Husain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House No. 6/17, Sector 5D, North Karachi, Karachi. </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0315-2571959</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mrmukkarum@yahoo.com</a:t>
                      </a:r>
                    </a:p>
                  </a:txBody>
                  <a:tcPr marL="9525" marR="9525" marT="9525" marB="0" anchor="ctr"/>
                </a:tc>
                <a:extLst>
                  <a:ext uri="{0D108BD9-81ED-4DB2-BD59-A6C34878D82A}">
                    <a16:rowId xmlns:a16="http://schemas.microsoft.com/office/drawing/2014/main" val="471591814"/>
                  </a:ext>
                </a:extLst>
              </a:tr>
              <a:tr h="478088">
                <a:tc>
                  <a:txBody>
                    <a:bodyPr/>
                    <a:lstStyle/>
                    <a:p>
                      <a:pPr algn="l" fontAlgn="ctr"/>
                      <a:r>
                        <a:rPr lang="en-GB" sz="1200" b="0" i="0" u="none" strike="noStrike">
                          <a:solidFill>
                            <a:srgbClr val="000000"/>
                          </a:solidFill>
                          <a:effectLst/>
                          <a:latin typeface="Calibri" panose="020F0502020204030204" pitchFamily="34" charset="0"/>
                        </a:rPr>
                        <a:t>21</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Dr.-Ing. Syed Mushahid Hussain Hashmi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Professor / Chairman, Department of Automotive &amp; Marine Engineering, NEDUET</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0300-2115544</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camd@neduet.edu.pk</a:t>
                      </a:r>
                    </a:p>
                  </a:txBody>
                  <a:tcPr marL="9525" marR="9525" marT="9525" marB="0" anchor="ctr"/>
                </a:tc>
                <a:extLst>
                  <a:ext uri="{0D108BD9-81ED-4DB2-BD59-A6C34878D82A}">
                    <a16:rowId xmlns:a16="http://schemas.microsoft.com/office/drawing/2014/main" val="2425468056"/>
                  </a:ext>
                </a:extLst>
              </a:tr>
              <a:tr h="445537">
                <a:tc>
                  <a:txBody>
                    <a:bodyPr/>
                    <a:lstStyle/>
                    <a:p>
                      <a:pPr algn="l" fontAlgn="ctr"/>
                      <a:r>
                        <a:rPr lang="en-GB" sz="1200" b="0" i="0" u="none" strike="noStrike">
                          <a:solidFill>
                            <a:srgbClr val="000000"/>
                          </a:solidFill>
                          <a:effectLst/>
                          <a:latin typeface="Calibri" panose="020F0502020204030204" pitchFamily="34" charset="0"/>
                        </a:rPr>
                        <a:t>22</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Maaz Akhtar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Assistant Professor, Mechanical Engineering Department, NEDUET</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0321-2049130</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maaz@neduet.edu.pk</a:t>
                      </a:r>
                    </a:p>
                  </a:txBody>
                  <a:tcPr marL="9525" marR="9525" marT="9525" marB="0" anchor="ctr"/>
                </a:tc>
                <a:extLst>
                  <a:ext uri="{0D108BD9-81ED-4DB2-BD59-A6C34878D82A}">
                    <a16:rowId xmlns:a16="http://schemas.microsoft.com/office/drawing/2014/main" val="64382439"/>
                  </a:ext>
                </a:extLst>
              </a:tr>
              <a:tr h="478088">
                <a:tc>
                  <a:txBody>
                    <a:bodyPr/>
                    <a:lstStyle/>
                    <a:p>
                      <a:pPr algn="l" fontAlgn="ctr"/>
                      <a:r>
                        <a:rPr lang="en-GB" sz="1200" b="0" i="0" u="none" strike="noStrike">
                          <a:solidFill>
                            <a:srgbClr val="000000"/>
                          </a:solidFill>
                          <a:effectLst/>
                          <a:latin typeface="Calibri" panose="020F0502020204030204" pitchFamily="34" charset="0"/>
                        </a:rPr>
                        <a:t>23</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Ahmad Hussain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Director ORIC (Office of Research, Innovation &amp; Commercialization), SZABIST</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0323-2723411</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dir.oric@szabist.edu.pk</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ahmad.hussain@szabist.edu.pk</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ahmadutm@gmail.com</a:t>
                      </a:r>
                    </a:p>
                  </a:txBody>
                  <a:tcPr marL="9525" marR="9525" marT="9525" marB="0" anchor="ctr"/>
                </a:tc>
                <a:extLst>
                  <a:ext uri="{0D108BD9-81ED-4DB2-BD59-A6C34878D82A}">
                    <a16:rowId xmlns:a16="http://schemas.microsoft.com/office/drawing/2014/main" val="588693925"/>
                  </a:ext>
                </a:extLst>
              </a:tr>
              <a:tr h="478088">
                <a:tc>
                  <a:txBody>
                    <a:bodyPr/>
                    <a:lstStyle/>
                    <a:p>
                      <a:pPr algn="l" fontAlgn="ctr"/>
                      <a:r>
                        <a:rPr lang="en-GB" sz="1200" b="0" i="0" u="none" strike="noStrike">
                          <a:solidFill>
                            <a:srgbClr val="000000"/>
                          </a:solidFill>
                          <a:effectLst/>
                          <a:latin typeface="Calibri" panose="020F0502020204030204" pitchFamily="34" charset="0"/>
                        </a:rPr>
                        <a:t>24</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Muhammad Fahad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Assistant Professor, Industrial &amp; Manufacturing Engineering Department, NEDUET </a:t>
                      </a:r>
                    </a:p>
                  </a:txBody>
                  <a:tcPr marL="9525" marR="9525" marT="9525" marB="0" anchor="ctr"/>
                </a:tc>
                <a:tc>
                  <a:txBody>
                    <a:bodyPr/>
                    <a:lstStyle/>
                    <a:p>
                      <a:pPr algn="ctr" fontAlgn="ctr"/>
                      <a:r>
                        <a:rPr lang="en-GB" sz="1200" b="0" i="0" u="none" strike="noStrike" dirty="0">
                          <a:solidFill>
                            <a:srgbClr val="000000"/>
                          </a:solidFill>
                          <a:effectLst/>
                          <a:latin typeface="Calibri" panose="020F0502020204030204" pitchFamily="34" charset="0"/>
                        </a:rPr>
                        <a:t>0331-2609826</a:t>
                      </a:r>
                    </a:p>
                  </a:txBody>
                  <a:tcPr marL="9525" marR="9525" marT="9525" marB="0" anchor="ctr"/>
                </a:tc>
                <a:tc>
                  <a:txBody>
                    <a:bodyPr/>
                    <a:lstStyle/>
                    <a:p>
                      <a:pPr algn="l" fontAlgn="ctr"/>
                      <a:r>
                        <a:rPr lang="en-GB" sz="1200" b="0" i="0" u="none" strike="noStrike" dirty="0">
                          <a:solidFill>
                            <a:srgbClr val="000000"/>
                          </a:solidFill>
                          <a:effectLst/>
                          <a:latin typeface="Calibri" panose="020F0502020204030204" pitchFamily="34" charset="0"/>
                        </a:rPr>
                        <a:t>mfahad@neduet.edu.pk</a:t>
                      </a:r>
                    </a:p>
                  </a:txBody>
                  <a:tcPr marL="9525" marR="9525" marT="9525" marB="0" anchor="ctr"/>
                </a:tc>
                <a:extLst>
                  <a:ext uri="{0D108BD9-81ED-4DB2-BD59-A6C34878D82A}">
                    <a16:rowId xmlns:a16="http://schemas.microsoft.com/office/drawing/2014/main" val="1566106797"/>
                  </a:ext>
                </a:extLst>
              </a:tr>
            </a:tbl>
          </a:graphicData>
        </a:graphic>
      </p:graphicFrame>
    </p:spTree>
    <p:extLst>
      <p:ext uri="{BB962C8B-B14F-4D97-AF65-F5344CB8AC3E}">
        <p14:creationId xmlns:p14="http://schemas.microsoft.com/office/powerpoint/2010/main" val="2706032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10" y="1"/>
            <a:ext cx="12037889" cy="554804"/>
          </a:xfrm>
        </p:spPr>
        <p:txBody>
          <a:bodyPr>
            <a:normAutofit fontScale="90000"/>
          </a:bodyPr>
          <a:lstStyle/>
          <a:p>
            <a:r>
              <a:rPr lang="en-GB" sz="2000" dirty="0">
                <a:solidFill>
                  <a:srgbClr val="FF0000"/>
                </a:solidFill>
                <a:effectLst>
                  <a:outerShdw blurRad="38100" dist="38100" dir="2700000" algn="tl">
                    <a:srgbClr val="000000">
                      <a:alpha val="43137"/>
                    </a:srgbClr>
                  </a:outerShdw>
                </a:effectLst>
                <a:latin typeface="+mn-lt"/>
              </a:rPr>
              <a:t>L IST OF FELLOWS </a:t>
            </a:r>
            <a:r>
              <a:rPr lang="en-GB" sz="2000" dirty="0" smtClean="0">
                <a:solidFill>
                  <a:srgbClr val="FF0000"/>
                </a:solidFill>
                <a:effectLst>
                  <a:outerShdw blurRad="38100" dist="38100" dir="2700000" algn="tl">
                    <a:srgbClr val="000000">
                      <a:alpha val="43137"/>
                    </a:srgbClr>
                  </a:outerShdw>
                </a:effectLst>
                <a:latin typeface="+mn-lt"/>
              </a:rPr>
              <a:t>OF THE </a:t>
            </a:r>
            <a:r>
              <a:rPr lang="en-GB" sz="2000" dirty="0">
                <a:solidFill>
                  <a:srgbClr val="FF0000"/>
                </a:solidFill>
                <a:effectLst>
                  <a:outerShdw blurRad="38100" dist="38100" dir="2700000" algn="tl">
                    <a:srgbClr val="000000">
                      <a:alpha val="43137"/>
                    </a:srgbClr>
                  </a:outerShdw>
                </a:effectLst>
                <a:latin typeface="+mn-lt"/>
              </a:rPr>
              <a:t>PAKISTAN ACADEMY OF </a:t>
            </a:r>
            <a:r>
              <a:rPr lang="en-GB" sz="2000" dirty="0" smtClean="0">
                <a:solidFill>
                  <a:srgbClr val="FF0000"/>
                </a:solidFill>
                <a:effectLst>
                  <a:outerShdw blurRad="38100" dist="38100" dir="2700000" algn="tl">
                    <a:srgbClr val="000000">
                      <a:alpha val="43137"/>
                    </a:srgbClr>
                  </a:outerShdw>
                </a:effectLst>
                <a:latin typeface="+mn-lt"/>
              </a:rPr>
              <a:t>ENGINEERING</a:t>
            </a:r>
            <a:br>
              <a:rPr lang="en-GB" sz="2000" dirty="0" smtClean="0">
                <a:solidFill>
                  <a:srgbClr val="FF0000"/>
                </a:solidFill>
                <a:effectLst>
                  <a:outerShdw blurRad="38100" dist="38100" dir="2700000" algn="tl">
                    <a:srgbClr val="000000">
                      <a:alpha val="43137"/>
                    </a:srgbClr>
                  </a:outerShdw>
                </a:effectLst>
                <a:latin typeface="+mn-lt"/>
              </a:rPr>
            </a:br>
            <a:r>
              <a:rPr lang="en-GB" sz="2000" dirty="0">
                <a:solidFill>
                  <a:srgbClr val="FF0000"/>
                </a:solidFill>
                <a:effectLst>
                  <a:outerShdw blurRad="38100" dist="38100" dir="2700000" algn="tl">
                    <a:srgbClr val="000000">
                      <a:alpha val="43137"/>
                    </a:srgbClr>
                  </a:outerShdw>
                </a:effectLst>
                <a:latin typeface="+mn-lt"/>
              </a:rPr>
              <a:t> </a:t>
            </a:r>
            <a:r>
              <a:rPr lang="en-GB" sz="2000" dirty="0" smtClean="0">
                <a:solidFill>
                  <a:srgbClr val="FF0000"/>
                </a:solidFill>
                <a:effectLst>
                  <a:outerShdw blurRad="38100" dist="38100" dir="2700000" algn="tl">
                    <a:srgbClr val="000000">
                      <a:alpha val="43137"/>
                    </a:srgbClr>
                  </a:outerShdw>
                </a:effectLst>
                <a:latin typeface="+mn-lt"/>
              </a:rPr>
              <a:t>                                                                                                                                                                                                         continued…</a:t>
            </a:r>
            <a:endParaRPr lang="en-GB" sz="2000" dirty="0">
              <a:solidFill>
                <a:srgbClr val="FF0000"/>
              </a:solidFill>
              <a:effectLst>
                <a:outerShdw blurRad="38100" dist="38100" dir="2700000" algn="tl">
                  <a:srgbClr val="000000">
                    <a:alpha val="43137"/>
                  </a:srgbClr>
                </a:outerShdw>
              </a:effectLst>
              <a:latin typeface="+mn-lt"/>
            </a:endParaRPr>
          </a:p>
        </p:txBody>
      </p:sp>
      <p:sp>
        <p:nvSpPr>
          <p:cNvPr id="4" name="Slide Number Placeholder 3"/>
          <p:cNvSpPr>
            <a:spLocks noGrp="1"/>
          </p:cNvSpPr>
          <p:nvPr>
            <p:ph type="sldNum" sz="quarter" idx="12"/>
          </p:nvPr>
        </p:nvSpPr>
        <p:spPr>
          <a:xfrm>
            <a:off x="9144855" y="6509538"/>
            <a:ext cx="2743200" cy="365125"/>
          </a:xfrm>
        </p:spPr>
        <p:txBody>
          <a:bodyPr/>
          <a:lstStyle/>
          <a:p>
            <a:fld id="{E7C36024-9379-4889-9205-CFBFD368C791}" type="slidenum">
              <a:rPr lang="en-US" smtClean="0">
                <a:solidFill>
                  <a:srgbClr val="FF0000"/>
                </a:solidFill>
                <a:effectLst>
                  <a:outerShdw blurRad="38100" dist="38100" dir="2700000" algn="tl">
                    <a:srgbClr val="000000">
                      <a:alpha val="43137"/>
                    </a:srgbClr>
                  </a:outerShdw>
                </a:effectLst>
              </a:rPr>
              <a:t>24</a:t>
            </a:fld>
            <a:endParaRPr lang="en-US" dirty="0">
              <a:solidFill>
                <a:srgbClr val="FF0000"/>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369697043"/>
              </p:ext>
            </p:extLst>
          </p:nvPr>
        </p:nvGraphicFramePr>
        <p:xfrm>
          <a:off x="154111" y="554799"/>
          <a:ext cx="11835830" cy="5884101"/>
        </p:xfrm>
        <a:graphic>
          <a:graphicData uri="http://schemas.openxmlformats.org/drawingml/2006/table">
            <a:tbl>
              <a:tblPr firstRow="1" bandRow="1">
                <a:tableStyleId>{5C22544A-7EE6-4342-B048-85BDC9FD1C3A}</a:tableStyleId>
              </a:tblPr>
              <a:tblGrid>
                <a:gridCol w="309352">
                  <a:extLst>
                    <a:ext uri="{9D8B030D-6E8A-4147-A177-3AD203B41FA5}">
                      <a16:colId xmlns:a16="http://schemas.microsoft.com/office/drawing/2014/main" val="3570983541"/>
                    </a:ext>
                  </a:extLst>
                </a:gridCol>
                <a:gridCol w="2367419">
                  <a:extLst>
                    <a:ext uri="{9D8B030D-6E8A-4147-A177-3AD203B41FA5}">
                      <a16:colId xmlns:a16="http://schemas.microsoft.com/office/drawing/2014/main" val="1148379878"/>
                    </a:ext>
                  </a:extLst>
                </a:gridCol>
                <a:gridCol w="4424727">
                  <a:extLst>
                    <a:ext uri="{9D8B030D-6E8A-4147-A177-3AD203B41FA5}">
                      <a16:colId xmlns:a16="http://schemas.microsoft.com/office/drawing/2014/main" val="1441867978"/>
                    </a:ext>
                  </a:extLst>
                </a:gridCol>
                <a:gridCol w="2367166">
                  <a:extLst>
                    <a:ext uri="{9D8B030D-6E8A-4147-A177-3AD203B41FA5}">
                      <a16:colId xmlns:a16="http://schemas.microsoft.com/office/drawing/2014/main" val="304169189"/>
                    </a:ext>
                  </a:extLst>
                </a:gridCol>
                <a:gridCol w="2367166">
                  <a:extLst>
                    <a:ext uri="{9D8B030D-6E8A-4147-A177-3AD203B41FA5}">
                      <a16:colId xmlns:a16="http://schemas.microsoft.com/office/drawing/2014/main" val="3950145754"/>
                    </a:ext>
                  </a:extLst>
                </a:gridCol>
              </a:tblGrid>
              <a:tr h="379333">
                <a:tc>
                  <a:txBody>
                    <a:bodyPr/>
                    <a:lstStyle/>
                    <a:p>
                      <a:pPr algn="l" fontAlgn="ctr"/>
                      <a:r>
                        <a:rPr lang="en-GB" sz="1600" b="1" i="0" u="none" strike="noStrike" dirty="0">
                          <a:solidFill>
                            <a:srgbClr val="000000"/>
                          </a:solidFill>
                          <a:effectLst/>
                          <a:latin typeface="Calibri" panose="020F0502020204030204" pitchFamily="34" charset="0"/>
                        </a:rPr>
                        <a:t>Sr.</a:t>
                      </a:r>
                    </a:p>
                  </a:txBody>
                  <a:tcPr marL="9525" marR="9525" marT="9525" marB="0" anchor="ctr"/>
                </a:tc>
                <a:tc>
                  <a:txBody>
                    <a:bodyPr/>
                    <a:lstStyle/>
                    <a:p>
                      <a:pPr algn="l" fontAlgn="ctr"/>
                      <a:r>
                        <a:rPr lang="en-GB" sz="1600" b="1" i="0" u="none" strike="noStrike">
                          <a:solidFill>
                            <a:srgbClr val="000000"/>
                          </a:solidFill>
                          <a:effectLst/>
                          <a:latin typeface="Calibri" panose="020F0502020204030204" pitchFamily="34" charset="0"/>
                        </a:rPr>
                        <a:t>Name</a:t>
                      </a:r>
                    </a:p>
                  </a:txBody>
                  <a:tcPr marL="9525" marR="9525" marT="9525" marB="0" anchor="ctr"/>
                </a:tc>
                <a:tc>
                  <a:txBody>
                    <a:bodyPr/>
                    <a:lstStyle/>
                    <a:p>
                      <a:pPr algn="l" fontAlgn="ctr"/>
                      <a:r>
                        <a:rPr lang="en-GB" sz="1600" b="1" i="0" u="none" strike="noStrike" dirty="0">
                          <a:solidFill>
                            <a:srgbClr val="000000"/>
                          </a:solidFill>
                          <a:effectLst/>
                          <a:latin typeface="Calibri" panose="020F0502020204030204" pitchFamily="34" charset="0"/>
                        </a:rPr>
                        <a:t>Address</a:t>
                      </a:r>
                    </a:p>
                  </a:txBody>
                  <a:tcPr marL="9525" marR="9525" marT="9525" marB="0" anchor="ctr"/>
                </a:tc>
                <a:tc>
                  <a:txBody>
                    <a:bodyPr/>
                    <a:lstStyle/>
                    <a:p>
                      <a:pPr algn="l" fontAlgn="ctr"/>
                      <a:r>
                        <a:rPr lang="en-GB" sz="1600" b="1" i="0" u="none" strike="noStrike">
                          <a:solidFill>
                            <a:srgbClr val="000000"/>
                          </a:solidFill>
                          <a:effectLst/>
                          <a:latin typeface="Calibri" panose="020F0502020204030204" pitchFamily="34" charset="0"/>
                        </a:rPr>
                        <a:t>Cell</a:t>
                      </a:r>
                    </a:p>
                  </a:txBody>
                  <a:tcPr marL="9525" marR="9525" marT="9525" marB="0" anchor="ctr"/>
                </a:tc>
                <a:tc>
                  <a:txBody>
                    <a:bodyPr/>
                    <a:lstStyle/>
                    <a:p>
                      <a:pPr algn="l" fontAlgn="ctr"/>
                      <a:r>
                        <a:rPr lang="en-GB" sz="1600" b="1" i="0" u="none" strike="noStrike" dirty="0">
                          <a:solidFill>
                            <a:srgbClr val="000000"/>
                          </a:solidFill>
                          <a:effectLst/>
                          <a:latin typeface="Calibri" panose="020F0502020204030204" pitchFamily="34" charset="0"/>
                        </a:rPr>
                        <a:t>E-mail</a:t>
                      </a:r>
                    </a:p>
                  </a:txBody>
                  <a:tcPr marL="9525" marR="9525" marT="9525" marB="0" anchor="ctr"/>
                </a:tc>
                <a:extLst>
                  <a:ext uri="{0D108BD9-81ED-4DB2-BD59-A6C34878D82A}">
                    <a16:rowId xmlns:a16="http://schemas.microsoft.com/office/drawing/2014/main" val="1282510711"/>
                  </a:ext>
                </a:extLst>
              </a:tr>
              <a:tr h="839669">
                <a:tc>
                  <a:txBody>
                    <a:bodyPr/>
                    <a:lstStyle/>
                    <a:p>
                      <a:pPr algn="l" fontAlgn="ctr"/>
                      <a:r>
                        <a:rPr lang="en-GB" sz="1200" b="0" i="0" u="none" strike="noStrike" dirty="0">
                          <a:solidFill>
                            <a:srgbClr val="000000"/>
                          </a:solidFill>
                          <a:effectLst/>
                          <a:latin typeface="Calibri" panose="020F0502020204030204" pitchFamily="34" charset="0"/>
                        </a:rPr>
                        <a:t>25</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 Dr. Abdul Rehman Memon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Rector, Newports  Institute of Communication and Economics </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B-28,  13-D, Gulshan-e-Iqbal, Karachi (Home Add)</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0321-2977650</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armemon2001@yahoo.com</a:t>
                      </a:r>
                    </a:p>
                  </a:txBody>
                  <a:tcPr marL="9525" marR="9525" marT="9525" marB="0" anchor="ctr"/>
                </a:tc>
                <a:extLst>
                  <a:ext uri="{0D108BD9-81ED-4DB2-BD59-A6C34878D82A}">
                    <a16:rowId xmlns:a16="http://schemas.microsoft.com/office/drawing/2014/main" val="1506016937"/>
                  </a:ext>
                </a:extLst>
              </a:tr>
              <a:tr h="341795">
                <a:tc>
                  <a:txBody>
                    <a:bodyPr/>
                    <a:lstStyle/>
                    <a:p>
                      <a:pPr algn="l" fontAlgn="ctr"/>
                      <a:r>
                        <a:rPr lang="en-GB" sz="1200" b="0" i="0" u="none" strike="noStrike">
                          <a:solidFill>
                            <a:srgbClr val="000000"/>
                          </a:solidFill>
                          <a:effectLst/>
                          <a:latin typeface="Calibri" panose="020F0502020204030204" pitchFamily="34" charset="0"/>
                        </a:rPr>
                        <a:t>26</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 Dr. Hasina Khatoon</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Professor and Director, (Karachi Campus), FAST-NU</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0334-3417571</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hasina.khatoon@nu.edu.pk</a:t>
                      </a:r>
                    </a:p>
                  </a:txBody>
                  <a:tcPr marL="9525" marR="9525" marT="9525" marB="0" anchor="ctr"/>
                </a:tc>
                <a:extLst>
                  <a:ext uri="{0D108BD9-81ED-4DB2-BD59-A6C34878D82A}">
                    <a16:rowId xmlns:a16="http://schemas.microsoft.com/office/drawing/2014/main" val="3614191353"/>
                  </a:ext>
                </a:extLst>
              </a:tr>
              <a:tr h="341795">
                <a:tc>
                  <a:txBody>
                    <a:bodyPr/>
                    <a:lstStyle/>
                    <a:p>
                      <a:pPr algn="l" fontAlgn="ctr"/>
                      <a:r>
                        <a:rPr lang="en-GB" sz="1200" b="0" i="0" u="none" strike="noStrike">
                          <a:solidFill>
                            <a:srgbClr val="000000"/>
                          </a:solidFill>
                          <a:effectLst/>
                          <a:latin typeface="Calibri" panose="020F0502020204030204" pitchFamily="34" charset="0"/>
                        </a:rPr>
                        <a:t>27</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Syed Nazeer Alam</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Dean, Electrical Engineering , National University of Sciences &amp; Technology</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0346-2457974</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nazeer@pnec.nust.edu.pk</a:t>
                      </a:r>
                    </a:p>
                  </a:txBody>
                  <a:tcPr marL="9525" marR="9525" marT="9525" marB="0" anchor="ctr"/>
                </a:tc>
                <a:extLst>
                  <a:ext uri="{0D108BD9-81ED-4DB2-BD59-A6C34878D82A}">
                    <a16:rowId xmlns:a16="http://schemas.microsoft.com/office/drawing/2014/main" val="108865373"/>
                  </a:ext>
                </a:extLst>
              </a:tr>
              <a:tr h="673711">
                <a:tc>
                  <a:txBody>
                    <a:bodyPr/>
                    <a:lstStyle/>
                    <a:p>
                      <a:pPr algn="l" fontAlgn="ctr"/>
                      <a:r>
                        <a:rPr lang="en-GB" sz="1200" b="0" i="0" u="none" strike="noStrike">
                          <a:solidFill>
                            <a:srgbClr val="000000"/>
                          </a:solidFill>
                          <a:effectLst/>
                          <a:latin typeface="Calibri" panose="020F0502020204030204" pitchFamily="34" charset="0"/>
                        </a:rPr>
                        <a:t>28</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 Dr. Syed Jawaid Askari</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Chairman R&amp;D Committee, Department of Mechanical Engineering, Islamic University of Medina, Prince Naif Ibn Abdulaziz, Al Jamiah, Medina 42351, Saudi Arabia</a:t>
                      </a:r>
                    </a:p>
                  </a:txBody>
                  <a:tcPr marL="9525" marR="9525" marT="9525" marB="0" anchor="ctr"/>
                </a:tc>
                <a:tc>
                  <a:txBody>
                    <a:bodyPr/>
                    <a:lstStyle/>
                    <a:p>
                      <a:pPr algn="ctr" fontAlgn="ctr"/>
                      <a:r>
                        <a:rPr lang="en-GB" sz="1200" b="0" i="0" u="none" strike="noStrike" dirty="0">
                          <a:solidFill>
                            <a:srgbClr val="000000"/>
                          </a:solidFill>
                          <a:effectLst/>
                          <a:latin typeface="Calibri" panose="020F0502020204030204" pitchFamily="34" charset="0"/>
                        </a:rPr>
                        <a:t>966562487121</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drjawidaskari@gmail.com</a:t>
                      </a:r>
                    </a:p>
                  </a:txBody>
                  <a:tcPr marL="9525" marR="9525" marT="9525" marB="0" anchor="ctr"/>
                </a:tc>
                <a:extLst>
                  <a:ext uri="{0D108BD9-81ED-4DB2-BD59-A6C34878D82A}">
                    <a16:rowId xmlns:a16="http://schemas.microsoft.com/office/drawing/2014/main" val="2742761271"/>
                  </a:ext>
                </a:extLst>
              </a:tr>
              <a:tr h="507753">
                <a:tc>
                  <a:txBody>
                    <a:bodyPr/>
                    <a:lstStyle/>
                    <a:p>
                      <a:pPr algn="l" fontAlgn="ctr"/>
                      <a:r>
                        <a:rPr lang="en-GB" sz="1200" b="0" i="0" u="none" strike="noStrike">
                          <a:solidFill>
                            <a:srgbClr val="000000"/>
                          </a:solidFill>
                          <a:effectLst/>
                          <a:latin typeface="Calibri" panose="020F0502020204030204" pitchFamily="34" charset="0"/>
                        </a:rPr>
                        <a:t>29</a:t>
                      </a:r>
                    </a:p>
                  </a:txBody>
                  <a:tcPr marL="9525" marR="9525" marT="9525" marB="0" anchor="ctr"/>
                </a:tc>
                <a:tc>
                  <a:txBody>
                    <a:bodyPr/>
                    <a:lstStyle/>
                    <a:p>
                      <a:pPr algn="l" fontAlgn="ctr"/>
                      <a:r>
                        <a:rPr lang="sv-SE" sz="1200" b="0" i="0" u="none" strike="noStrike">
                          <a:solidFill>
                            <a:srgbClr val="000000"/>
                          </a:solidFill>
                          <a:effectLst/>
                          <a:latin typeface="Calibri" panose="020F0502020204030204" pitchFamily="34" charset="0"/>
                        </a:rPr>
                        <a:t>Prof. Dr. Hafeez ur Rahman Memon</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Meritorious Professor / Dean Faculty of Engineering, Mehran University of Engineering &amp; Technology, Jamshoro</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780 709-6487</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0333-2616547</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hurmemon@gmail.com</a:t>
                      </a:r>
                    </a:p>
                  </a:txBody>
                  <a:tcPr marL="9525" marR="9525" marT="9525" marB="0" anchor="ctr"/>
                </a:tc>
                <a:extLst>
                  <a:ext uri="{0D108BD9-81ED-4DB2-BD59-A6C34878D82A}">
                    <a16:rowId xmlns:a16="http://schemas.microsoft.com/office/drawing/2014/main" val="1231910418"/>
                  </a:ext>
                </a:extLst>
              </a:tr>
              <a:tr h="933145">
                <a:tc>
                  <a:txBody>
                    <a:bodyPr/>
                    <a:lstStyle/>
                    <a:p>
                      <a:pPr algn="l" fontAlgn="ctr"/>
                      <a:r>
                        <a:rPr lang="en-GB" sz="1200" b="0" i="0" u="none" strike="noStrike">
                          <a:solidFill>
                            <a:srgbClr val="000000"/>
                          </a:solidFill>
                          <a:effectLst/>
                          <a:latin typeface="Calibri" panose="020F0502020204030204" pitchFamily="34" charset="0"/>
                        </a:rPr>
                        <a:t>30</a:t>
                      </a:r>
                    </a:p>
                  </a:txBody>
                  <a:tcPr marL="9525" marR="9525" marT="9525" marB="0" anchor="ctr"/>
                </a:tc>
                <a:tc>
                  <a:txBody>
                    <a:bodyPr/>
                    <a:lstStyle/>
                    <a:p>
                      <a:pPr algn="l" fontAlgn="ctr"/>
                      <a:r>
                        <a:rPr lang="en-GB" sz="1200" b="0" i="0" u="none" strike="noStrike" dirty="0" err="1">
                          <a:solidFill>
                            <a:srgbClr val="000000"/>
                          </a:solidFill>
                          <a:effectLst/>
                          <a:latin typeface="Calibri" panose="020F0502020204030204" pitchFamily="34" charset="0"/>
                        </a:rPr>
                        <a:t>Dr.</a:t>
                      </a:r>
                      <a:r>
                        <a:rPr lang="en-GB" sz="1200" b="0" i="0" u="none" strike="noStrike" dirty="0">
                          <a:solidFill>
                            <a:srgbClr val="000000"/>
                          </a:solidFill>
                          <a:effectLst/>
                          <a:latin typeface="Calibri" panose="020F0502020204030204" pitchFamily="34" charset="0"/>
                        </a:rPr>
                        <a:t> Engr. </a:t>
                      </a:r>
                      <a:r>
                        <a:rPr lang="en-GB" sz="1200" b="0" i="0" u="none" strike="noStrike" dirty="0" err="1">
                          <a:solidFill>
                            <a:srgbClr val="000000"/>
                          </a:solidFill>
                          <a:effectLst/>
                          <a:latin typeface="Calibri" panose="020F0502020204030204" pitchFamily="34" charset="0"/>
                        </a:rPr>
                        <a:t>Shuaib</a:t>
                      </a:r>
                      <a:r>
                        <a:rPr lang="en-GB" sz="1200" b="0" i="0" u="none" strike="noStrike" dirty="0">
                          <a:solidFill>
                            <a:srgbClr val="000000"/>
                          </a:solidFill>
                          <a:effectLst/>
                          <a:latin typeface="Calibri" panose="020F0502020204030204" pitchFamily="34" charset="0"/>
                        </a:rPr>
                        <a:t> Ahmad</a:t>
                      </a:r>
                    </a:p>
                  </a:txBody>
                  <a:tcPr marL="9525" marR="9525" marT="9525" marB="0" anchor="ctr"/>
                </a:tc>
                <a:tc>
                  <a:txBody>
                    <a:bodyPr/>
                    <a:lstStyle/>
                    <a:p>
                      <a:pPr algn="l" fontAlgn="ctr"/>
                      <a:r>
                        <a:rPr lang="en-GB" sz="1200" b="0" i="0" u="none" strike="noStrike" dirty="0">
                          <a:solidFill>
                            <a:srgbClr val="000000"/>
                          </a:solidFill>
                          <a:effectLst/>
                          <a:latin typeface="Calibri" panose="020F0502020204030204" pitchFamily="34" charset="0"/>
                        </a:rPr>
                        <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Civil and Structural Engineering Consultants</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Head Office: 135-C Commercial “B” Market Phase 2 Defence, Karachi. </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
                      </a:r>
                      <a:br>
                        <a:rPr lang="en-GB" sz="1200" b="0" i="0" u="none" strike="noStrike" dirty="0">
                          <a:solidFill>
                            <a:srgbClr val="000000"/>
                          </a:solidFill>
                          <a:effectLst/>
                          <a:latin typeface="Calibri" panose="020F0502020204030204" pitchFamily="34" charset="0"/>
                        </a:rPr>
                      </a:br>
                      <a:endParaRPr lang="en-GB" sz="12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0335-3388180</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Zenith.international1234@gmail.com</a:t>
                      </a:r>
                    </a:p>
                  </a:txBody>
                  <a:tcPr marL="9525" marR="9525" marT="9525" marB="0" anchor="ctr"/>
                </a:tc>
                <a:extLst>
                  <a:ext uri="{0D108BD9-81ED-4DB2-BD59-A6C34878D82A}">
                    <a16:rowId xmlns:a16="http://schemas.microsoft.com/office/drawing/2014/main" val="4054569444"/>
                  </a:ext>
                </a:extLst>
              </a:tr>
              <a:tr h="341795">
                <a:tc>
                  <a:txBody>
                    <a:bodyPr/>
                    <a:lstStyle/>
                    <a:p>
                      <a:pPr algn="l" fontAlgn="ctr"/>
                      <a:r>
                        <a:rPr lang="en-GB" sz="1200" b="0" i="0" u="none" strike="noStrike">
                          <a:solidFill>
                            <a:srgbClr val="000000"/>
                          </a:solidFill>
                          <a:effectLst/>
                          <a:latin typeface="Calibri" panose="020F0502020204030204" pitchFamily="34" charset="0"/>
                        </a:rPr>
                        <a:t>31</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Abdul Samad Khan</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H # B-82, Block # 10, Gulshan-e-Iqbal, Karachi - 75300,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0345-2745509</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dr_askhan@yahoo.com</a:t>
                      </a:r>
                    </a:p>
                  </a:txBody>
                  <a:tcPr marL="9525" marR="9525" marT="9525" marB="0" anchor="ctr"/>
                </a:tc>
                <a:extLst>
                  <a:ext uri="{0D108BD9-81ED-4DB2-BD59-A6C34878D82A}">
                    <a16:rowId xmlns:a16="http://schemas.microsoft.com/office/drawing/2014/main" val="1624844934"/>
                  </a:ext>
                </a:extLst>
              </a:tr>
              <a:tr h="507753">
                <a:tc>
                  <a:txBody>
                    <a:bodyPr/>
                    <a:lstStyle/>
                    <a:p>
                      <a:pPr algn="l" fontAlgn="ctr"/>
                      <a:r>
                        <a:rPr lang="en-GB" sz="1200" b="0" i="0" u="none" strike="noStrike">
                          <a:solidFill>
                            <a:srgbClr val="000000"/>
                          </a:solidFill>
                          <a:effectLst/>
                          <a:latin typeface="Calibri" panose="020F0502020204030204" pitchFamily="34" charset="0"/>
                        </a:rPr>
                        <a:t>32</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Mohammad Usama Siddiqui</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Asst. Professor</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Dept. of Mechanical Engineering,</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DHA Suffa University</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0333-1299985</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musiddiqui@gmail.com</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musiddiqui@dsu.edu.pk</a:t>
                      </a:r>
                    </a:p>
                  </a:txBody>
                  <a:tcPr marL="9525" marR="9525" marT="9525" marB="0" anchor="ctr"/>
                </a:tc>
                <a:extLst>
                  <a:ext uri="{0D108BD9-81ED-4DB2-BD59-A6C34878D82A}">
                    <a16:rowId xmlns:a16="http://schemas.microsoft.com/office/drawing/2014/main" val="471591814"/>
                  </a:ext>
                </a:extLst>
              </a:tr>
              <a:tr h="507753">
                <a:tc>
                  <a:txBody>
                    <a:bodyPr/>
                    <a:lstStyle/>
                    <a:p>
                      <a:pPr algn="l" fontAlgn="ctr"/>
                      <a:r>
                        <a:rPr lang="en-GB" sz="1200" b="0" i="0" u="none" strike="noStrike">
                          <a:solidFill>
                            <a:srgbClr val="000000"/>
                          </a:solidFill>
                          <a:effectLst/>
                          <a:latin typeface="Calibri" panose="020F0502020204030204" pitchFamily="34" charset="0"/>
                        </a:rPr>
                        <a:t>33</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Bilal A. Siddiqui</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PAC KAMRA, Airforce</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Avaition Deisgn Institute, Pakistan Areonotical Complex, KAMRA, Punjab</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+92-335-3461598</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Airbilal@gmail.com</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airbilal@dsu.edu.pk</a:t>
                      </a:r>
                    </a:p>
                  </a:txBody>
                  <a:tcPr marL="9525" marR="9525" marT="9525" marB="0" anchor="ctr"/>
                </a:tc>
                <a:extLst>
                  <a:ext uri="{0D108BD9-81ED-4DB2-BD59-A6C34878D82A}">
                    <a16:rowId xmlns:a16="http://schemas.microsoft.com/office/drawing/2014/main" val="2425468056"/>
                  </a:ext>
                </a:extLst>
              </a:tr>
              <a:tr h="341795">
                <a:tc>
                  <a:txBody>
                    <a:bodyPr/>
                    <a:lstStyle/>
                    <a:p>
                      <a:pPr algn="l" fontAlgn="ctr"/>
                      <a:r>
                        <a:rPr lang="en-GB" sz="1200" b="0" i="0" u="none" strike="noStrike">
                          <a:solidFill>
                            <a:srgbClr val="000000"/>
                          </a:solidFill>
                          <a:effectLst/>
                          <a:latin typeface="Calibri" panose="020F0502020204030204" pitchFamily="34" charset="0"/>
                        </a:rPr>
                        <a:t>34</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Muhammad Nauman Qureshi</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H # E-133/2, 1st Floor, Block-7, Gulashn-e-Iqbal, 75300, Karachi, Pakistan.</a:t>
                      </a:r>
                    </a:p>
                  </a:txBody>
                  <a:tcPr marL="9525" marR="9525" marT="9525" marB="0" anchor="ctr"/>
                </a:tc>
                <a:tc>
                  <a:txBody>
                    <a:bodyPr/>
                    <a:lstStyle/>
                    <a:p>
                      <a:pPr algn="ctr" fontAlgn="ctr"/>
                      <a:r>
                        <a:rPr lang="en-GB" sz="1200" b="0" i="0" u="none" strike="noStrike" dirty="0">
                          <a:solidFill>
                            <a:srgbClr val="000000"/>
                          </a:solidFill>
                          <a:effectLst/>
                          <a:latin typeface="Calibri" panose="020F0502020204030204" pitchFamily="34" charset="0"/>
                        </a:rPr>
                        <a:t>0335-2411894-5</a:t>
                      </a:r>
                    </a:p>
                  </a:txBody>
                  <a:tcPr marL="9525" marR="9525" marT="9525" marB="0" anchor="ctr"/>
                </a:tc>
                <a:tc>
                  <a:txBody>
                    <a:bodyPr/>
                    <a:lstStyle/>
                    <a:p>
                      <a:pPr algn="l" fontAlgn="ctr"/>
                      <a:r>
                        <a:rPr lang="en-GB" sz="1200" b="0" i="0" u="none" strike="noStrike" dirty="0">
                          <a:solidFill>
                            <a:srgbClr val="000000"/>
                          </a:solidFill>
                          <a:effectLst/>
                          <a:latin typeface="Calibri" panose="020F0502020204030204" pitchFamily="34" charset="0"/>
                        </a:rPr>
                        <a:t>mnaumanqureshi@gmail.com</a:t>
                      </a:r>
                    </a:p>
                  </a:txBody>
                  <a:tcPr marL="9525" marR="9525" marT="9525" marB="0" anchor="ctr"/>
                </a:tc>
                <a:extLst>
                  <a:ext uri="{0D108BD9-81ED-4DB2-BD59-A6C34878D82A}">
                    <a16:rowId xmlns:a16="http://schemas.microsoft.com/office/drawing/2014/main" val="64382439"/>
                  </a:ext>
                </a:extLst>
              </a:tr>
            </a:tbl>
          </a:graphicData>
        </a:graphic>
      </p:graphicFrame>
    </p:spTree>
    <p:extLst>
      <p:ext uri="{BB962C8B-B14F-4D97-AF65-F5344CB8AC3E}">
        <p14:creationId xmlns:p14="http://schemas.microsoft.com/office/powerpoint/2010/main" val="767995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10" y="1"/>
            <a:ext cx="12037889" cy="554804"/>
          </a:xfrm>
        </p:spPr>
        <p:txBody>
          <a:bodyPr>
            <a:normAutofit fontScale="90000"/>
          </a:bodyPr>
          <a:lstStyle/>
          <a:p>
            <a:r>
              <a:rPr lang="en-GB" sz="2000" dirty="0">
                <a:solidFill>
                  <a:srgbClr val="FF0000"/>
                </a:solidFill>
                <a:effectLst>
                  <a:outerShdw blurRad="38100" dist="38100" dir="2700000" algn="tl">
                    <a:srgbClr val="000000">
                      <a:alpha val="43137"/>
                    </a:srgbClr>
                  </a:outerShdw>
                </a:effectLst>
                <a:latin typeface="+mn-lt"/>
              </a:rPr>
              <a:t>L IST OF FELLOWS </a:t>
            </a:r>
            <a:r>
              <a:rPr lang="en-GB" sz="2000" dirty="0" smtClean="0">
                <a:solidFill>
                  <a:srgbClr val="FF0000"/>
                </a:solidFill>
                <a:effectLst>
                  <a:outerShdw blurRad="38100" dist="38100" dir="2700000" algn="tl">
                    <a:srgbClr val="000000">
                      <a:alpha val="43137"/>
                    </a:srgbClr>
                  </a:outerShdw>
                </a:effectLst>
                <a:latin typeface="+mn-lt"/>
              </a:rPr>
              <a:t>OF THE </a:t>
            </a:r>
            <a:r>
              <a:rPr lang="en-GB" sz="2000" dirty="0">
                <a:solidFill>
                  <a:srgbClr val="FF0000"/>
                </a:solidFill>
                <a:effectLst>
                  <a:outerShdw blurRad="38100" dist="38100" dir="2700000" algn="tl">
                    <a:srgbClr val="000000">
                      <a:alpha val="43137"/>
                    </a:srgbClr>
                  </a:outerShdw>
                </a:effectLst>
                <a:latin typeface="+mn-lt"/>
              </a:rPr>
              <a:t>PAKISTAN ACADEMY OF </a:t>
            </a:r>
            <a:r>
              <a:rPr lang="en-GB" sz="2000" dirty="0" smtClean="0">
                <a:solidFill>
                  <a:srgbClr val="FF0000"/>
                </a:solidFill>
                <a:effectLst>
                  <a:outerShdw blurRad="38100" dist="38100" dir="2700000" algn="tl">
                    <a:srgbClr val="000000">
                      <a:alpha val="43137"/>
                    </a:srgbClr>
                  </a:outerShdw>
                </a:effectLst>
                <a:latin typeface="+mn-lt"/>
              </a:rPr>
              <a:t>ENGINEERING</a:t>
            </a:r>
            <a:br>
              <a:rPr lang="en-GB" sz="2000" dirty="0" smtClean="0">
                <a:solidFill>
                  <a:srgbClr val="FF0000"/>
                </a:solidFill>
                <a:effectLst>
                  <a:outerShdw blurRad="38100" dist="38100" dir="2700000" algn="tl">
                    <a:srgbClr val="000000">
                      <a:alpha val="43137"/>
                    </a:srgbClr>
                  </a:outerShdw>
                </a:effectLst>
                <a:latin typeface="+mn-lt"/>
              </a:rPr>
            </a:br>
            <a:r>
              <a:rPr lang="en-GB" sz="2000" dirty="0">
                <a:solidFill>
                  <a:srgbClr val="FF0000"/>
                </a:solidFill>
                <a:effectLst>
                  <a:outerShdw blurRad="38100" dist="38100" dir="2700000" algn="tl">
                    <a:srgbClr val="000000">
                      <a:alpha val="43137"/>
                    </a:srgbClr>
                  </a:outerShdw>
                </a:effectLst>
                <a:latin typeface="+mn-lt"/>
              </a:rPr>
              <a:t> </a:t>
            </a:r>
            <a:r>
              <a:rPr lang="en-GB" sz="2000" dirty="0" smtClean="0">
                <a:solidFill>
                  <a:srgbClr val="FF0000"/>
                </a:solidFill>
                <a:effectLst>
                  <a:outerShdw blurRad="38100" dist="38100" dir="2700000" algn="tl">
                    <a:srgbClr val="000000">
                      <a:alpha val="43137"/>
                    </a:srgbClr>
                  </a:outerShdw>
                </a:effectLst>
                <a:latin typeface="+mn-lt"/>
              </a:rPr>
              <a:t>                                                                                                                                                                                                         continued…</a:t>
            </a:r>
            <a:endParaRPr lang="en-GB" sz="2000" dirty="0">
              <a:solidFill>
                <a:srgbClr val="FF0000"/>
              </a:solidFill>
              <a:effectLst>
                <a:outerShdw blurRad="38100" dist="38100" dir="2700000" algn="tl">
                  <a:srgbClr val="000000">
                    <a:alpha val="43137"/>
                  </a:srgbClr>
                </a:outerShdw>
              </a:effectLst>
              <a:latin typeface="+mn-lt"/>
            </a:endParaRPr>
          </a:p>
        </p:txBody>
      </p:sp>
      <p:sp>
        <p:nvSpPr>
          <p:cNvPr id="4" name="Slide Number Placeholder 3"/>
          <p:cNvSpPr>
            <a:spLocks noGrp="1"/>
          </p:cNvSpPr>
          <p:nvPr>
            <p:ph type="sldNum" sz="quarter" idx="12"/>
          </p:nvPr>
        </p:nvSpPr>
        <p:spPr>
          <a:xfrm>
            <a:off x="9144855" y="6509538"/>
            <a:ext cx="2743200" cy="365125"/>
          </a:xfrm>
        </p:spPr>
        <p:txBody>
          <a:bodyPr/>
          <a:lstStyle/>
          <a:p>
            <a:fld id="{E7C36024-9379-4889-9205-CFBFD368C791}" type="slidenum">
              <a:rPr lang="en-US" smtClean="0">
                <a:solidFill>
                  <a:srgbClr val="FF0000"/>
                </a:solidFill>
                <a:effectLst>
                  <a:outerShdw blurRad="38100" dist="38100" dir="2700000" algn="tl">
                    <a:srgbClr val="000000">
                      <a:alpha val="43137"/>
                    </a:srgbClr>
                  </a:outerShdw>
                </a:effectLst>
              </a:rPr>
              <a:t>25</a:t>
            </a:fld>
            <a:endParaRPr lang="en-US" dirty="0">
              <a:solidFill>
                <a:srgbClr val="FF0000"/>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460216621"/>
              </p:ext>
            </p:extLst>
          </p:nvPr>
        </p:nvGraphicFramePr>
        <p:xfrm>
          <a:off x="154109" y="554805"/>
          <a:ext cx="11809316" cy="6284597"/>
        </p:xfrm>
        <a:graphic>
          <a:graphicData uri="http://schemas.openxmlformats.org/drawingml/2006/table">
            <a:tbl>
              <a:tblPr firstRow="1" bandRow="1">
                <a:tableStyleId>{5C22544A-7EE6-4342-B048-85BDC9FD1C3A}</a:tableStyleId>
              </a:tblPr>
              <a:tblGrid>
                <a:gridCol w="346932">
                  <a:extLst>
                    <a:ext uri="{9D8B030D-6E8A-4147-A177-3AD203B41FA5}">
                      <a16:colId xmlns:a16="http://schemas.microsoft.com/office/drawing/2014/main" val="3570983541"/>
                    </a:ext>
                  </a:extLst>
                </a:gridCol>
                <a:gridCol w="2218177">
                  <a:extLst>
                    <a:ext uri="{9D8B030D-6E8A-4147-A177-3AD203B41FA5}">
                      <a16:colId xmlns:a16="http://schemas.microsoft.com/office/drawing/2014/main" val="1148379878"/>
                    </a:ext>
                  </a:extLst>
                </a:gridCol>
                <a:gridCol w="4470805">
                  <a:extLst>
                    <a:ext uri="{9D8B030D-6E8A-4147-A177-3AD203B41FA5}">
                      <a16:colId xmlns:a16="http://schemas.microsoft.com/office/drawing/2014/main" val="1441867978"/>
                    </a:ext>
                  </a:extLst>
                </a:gridCol>
                <a:gridCol w="2386701">
                  <a:extLst>
                    <a:ext uri="{9D8B030D-6E8A-4147-A177-3AD203B41FA5}">
                      <a16:colId xmlns:a16="http://schemas.microsoft.com/office/drawing/2014/main" val="304169189"/>
                    </a:ext>
                  </a:extLst>
                </a:gridCol>
                <a:gridCol w="2386701">
                  <a:extLst>
                    <a:ext uri="{9D8B030D-6E8A-4147-A177-3AD203B41FA5}">
                      <a16:colId xmlns:a16="http://schemas.microsoft.com/office/drawing/2014/main" val="3950145754"/>
                    </a:ext>
                  </a:extLst>
                </a:gridCol>
              </a:tblGrid>
              <a:tr h="422225">
                <a:tc>
                  <a:txBody>
                    <a:bodyPr/>
                    <a:lstStyle/>
                    <a:p>
                      <a:pPr algn="l" fontAlgn="ctr"/>
                      <a:r>
                        <a:rPr lang="en-GB" sz="1600" b="1" i="0" u="none" strike="noStrike" dirty="0">
                          <a:solidFill>
                            <a:srgbClr val="000000"/>
                          </a:solidFill>
                          <a:effectLst/>
                          <a:latin typeface="Calibri" panose="020F0502020204030204" pitchFamily="34" charset="0"/>
                        </a:rPr>
                        <a:t>Sr.</a:t>
                      </a:r>
                    </a:p>
                  </a:txBody>
                  <a:tcPr marL="9525" marR="9525" marT="9525" marB="0" anchor="ctr"/>
                </a:tc>
                <a:tc>
                  <a:txBody>
                    <a:bodyPr/>
                    <a:lstStyle/>
                    <a:p>
                      <a:pPr algn="l" fontAlgn="ctr"/>
                      <a:r>
                        <a:rPr lang="en-GB" sz="1600" b="1" i="0" u="none" strike="noStrike">
                          <a:solidFill>
                            <a:srgbClr val="000000"/>
                          </a:solidFill>
                          <a:effectLst/>
                          <a:latin typeface="Calibri" panose="020F0502020204030204" pitchFamily="34" charset="0"/>
                        </a:rPr>
                        <a:t>Name</a:t>
                      </a:r>
                    </a:p>
                  </a:txBody>
                  <a:tcPr marL="9525" marR="9525" marT="9525" marB="0" anchor="ctr"/>
                </a:tc>
                <a:tc>
                  <a:txBody>
                    <a:bodyPr/>
                    <a:lstStyle/>
                    <a:p>
                      <a:pPr algn="l" fontAlgn="ctr"/>
                      <a:r>
                        <a:rPr lang="en-GB" sz="1600" b="1" i="0" u="none" strike="noStrike" dirty="0">
                          <a:solidFill>
                            <a:srgbClr val="000000"/>
                          </a:solidFill>
                          <a:effectLst/>
                          <a:latin typeface="Calibri" panose="020F0502020204030204" pitchFamily="34" charset="0"/>
                        </a:rPr>
                        <a:t>Address</a:t>
                      </a:r>
                    </a:p>
                  </a:txBody>
                  <a:tcPr marL="9525" marR="9525" marT="9525" marB="0" anchor="ctr"/>
                </a:tc>
                <a:tc>
                  <a:txBody>
                    <a:bodyPr/>
                    <a:lstStyle/>
                    <a:p>
                      <a:pPr algn="l" fontAlgn="ctr"/>
                      <a:r>
                        <a:rPr lang="en-GB" sz="1600" b="1" i="0" u="none" strike="noStrike">
                          <a:solidFill>
                            <a:srgbClr val="000000"/>
                          </a:solidFill>
                          <a:effectLst/>
                          <a:latin typeface="Calibri" panose="020F0502020204030204" pitchFamily="34" charset="0"/>
                        </a:rPr>
                        <a:t>Cell</a:t>
                      </a:r>
                    </a:p>
                  </a:txBody>
                  <a:tcPr marL="9525" marR="9525" marT="9525" marB="0" anchor="ctr"/>
                </a:tc>
                <a:tc>
                  <a:txBody>
                    <a:bodyPr/>
                    <a:lstStyle/>
                    <a:p>
                      <a:pPr algn="l" fontAlgn="ctr"/>
                      <a:r>
                        <a:rPr lang="en-GB" sz="1600" b="1" i="0" u="none" strike="noStrike" dirty="0">
                          <a:solidFill>
                            <a:srgbClr val="000000"/>
                          </a:solidFill>
                          <a:effectLst/>
                          <a:latin typeface="Calibri" panose="020F0502020204030204" pitchFamily="34" charset="0"/>
                        </a:rPr>
                        <a:t>E-mail</a:t>
                      </a:r>
                    </a:p>
                  </a:txBody>
                  <a:tcPr marL="9525" marR="9525" marT="9525" marB="0" anchor="ctr"/>
                </a:tc>
                <a:extLst>
                  <a:ext uri="{0D108BD9-81ED-4DB2-BD59-A6C34878D82A}">
                    <a16:rowId xmlns:a16="http://schemas.microsoft.com/office/drawing/2014/main" val="1282510711"/>
                  </a:ext>
                </a:extLst>
              </a:tr>
              <a:tr h="677723">
                <a:tc>
                  <a:txBody>
                    <a:bodyPr/>
                    <a:lstStyle/>
                    <a:p>
                      <a:pPr algn="l" fontAlgn="ctr"/>
                      <a:r>
                        <a:rPr lang="en-GB" sz="1200" b="0" i="0" u="none" strike="noStrike" dirty="0">
                          <a:solidFill>
                            <a:srgbClr val="000000"/>
                          </a:solidFill>
                          <a:effectLst/>
                          <a:latin typeface="Calibri" panose="020F0502020204030204" pitchFamily="34" charset="0"/>
                        </a:rPr>
                        <a:t>35</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Syed Abdul Moiz</a:t>
                      </a:r>
                    </a:p>
                  </a:txBody>
                  <a:tcPr marL="9525" marR="9525" marT="9525" marB="0" anchor="ctr"/>
                </a:tc>
                <a:tc>
                  <a:txBody>
                    <a:bodyPr/>
                    <a:lstStyle/>
                    <a:p>
                      <a:pPr algn="l" fontAlgn="ctr"/>
                      <a:r>
                        <a:rPr lang="en-GB" sz="1200" b="0" i="0" u="none" strike="noStrike" dirty="0">
                          <a:solidFill>
                            <a:srgbClr val="000000"/>
                          </a:solidFill>
                          <a:effectLst/>
                          <a:latin typeface="Calibri" panose="020F0502020204030204" pitchFamily="34" charset="0"/>
                        </a:rPr>
                        <a:t>Department of Electrical Engineering</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Faculty of Engineering &amp; Islamic Arch.</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Umm-</a:t>
                      </a:r>
                      <a:r>
                        <a:rPr lang="en-GB" sz="1200" b="0" i="0" u="none" strike="noStrike" dirty="0" err="1">
                          <a:solidFill>
                            <a:srgbClr val="000000"/>
                          </a:solidFill>
                          <a:effectLst/>
                          <a:latin typeface="Calibri" panose="020F0502020204030204" pitchFamily="34" charset="0"/>
                        </a:rPr>
                        <a:t>ul</a:t>
                      </a:r>
                      <a:r>
                        <a:rPr lang="en-GB" sz="1200" b="0" i="0" u="none" strike="noStrike" dirty="0">
                          <a:solidFill>
                            <a:srgbClr val="000000"/>
                          </a:solidFill>
                          <a:effectLst/>
                          <a:latin typeface="Calibri" panose="020F0502020204030204" pitchFamily="34" charset="0"/>
                        </a:rPr>
                        <a:t>-</a:t>
                      </a:r>
                      <a:r>
                        <a:rPr lang="en-GB" sz="1200" b="0" i="0" u="none" strike="noStrike" dirty="0" err="1">
                          <a:solidFill>
                            <a:srgbClr val="000000"/>
                          </a:solidFill>
                          <a:effectLst/>
                          <a:latin typeface="Calibri" panose="020F0502020204030204" pitchFamily="34" charset="0"/>
                        </a:rPr>
                        <a:t>Qura</a:t>
                      </a:r>
                      <a:r>
                        <a:rPr lang="en-GB" sz="1200" b="0" i="0" u="none" strike="noStrike" dirty="0">
                          <a:solidFill>
                            <a:srgbClr val="000000"/>
                          </a:solidFill>
                          <a:effectLst/>
                          <a:latin typeface="Calibri" panose="020F0502020204030204" pitchFamily="34" charset="0"/>
                        </a:rPr>
                        <a:t> University</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PO Box: 5555, Makkah, Saudi Arabia</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+96-56-773-9155</a:t>
                      </a:r>
                    </a:p>
                  </a:txBody>
                  <a:tcPr marL="9525" marR="9525" marT="9525" marB="0" anchor="ctr"/>
                </a:tc>
                <a:tc>
                  <a:txBody>
                    <a:bodyPr/>
                    <a:lstStyle/>
                    <a:p>
                      <a:pPr algn="l" fontAlgn="ctr"/>
                      <a:r>
                        <a:rPr lang="en-GB" sz="1200" b="0" i="0" u="none" strike="noStrike" dirty="0">
                          <a:solidFill>
                            <a:srgbClr val="000000"/>
                          </a:solidFill>
                          <a:effectLst/>
                          <a:latin typeface="Calibri" panose="020F0502020204030204" pitchFamily="34" charset="0"/>
                        </a:rPr>
                        <a:t>sasyed@uqu.edu.sa</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drsamoiz@gmail.com</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moiz_pak@yahoo.com</a:t>
                      </a:r>
                    </a:p>
                  </a:txBody>
                  <a:tcPr marL="9525" marR="9525" marT="9525" marB="0" anchor="ctr"/>
                </a:tc>
                <a:extLst>
                  <a:ext uri="{0D108BD9-81ED-4DB2-BD59-A6C34878D82A}">
                    <a16:rowId xmlns:a16="http://schemas.microsoft.com/office/drawing/2014/main" val="1506016937"/>
                  </a:ext>
                </a:extLst>
              </a:tr>
              <a:tr h="385481">
                <a:tc>
                  <a:txBody>
                    <a:bodyPr/>
                    <a:lstStyle/>
                    <a:p>
                      <a:pPr algn="l" fontAlgn="ctr"/>
                      <a:r>
                        <a:rPr lang="en-GB" sz="1200" b="0" i="0" u="none" strike="noStrike">
                          <a:solidFill>
                            <a:srgbClr val="000000"/>
                          </a:solidFill>
                          <a:effectLst/>
                          <a:latin typeface="Calibri" panose="020F0502020204030204" pitchFamily="34" charset="0"/>
                        </a:rPr>
                        <a:t>36</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Muhammad Mahmood Ali</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Room No. G-01, Faculty of Electrical Engineering, GIK Institute, Topi, Khyber Pakhtoon Khwa,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0332-5688608       </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engrmahmoodnaz@gmail.com,</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m.ali@giki.edu.pk</a:t>
                      </a:r>
                    </a:p>
                  </a:txBody>
                  <a:tcPr marL="9525" marR="9525" marT="9525" marB="0" anchor="ctr"/>
                </a:tc>
                <a:extLst>
                  <a:ext uri="{0D108BD9-81ED-4DB2-BD59-A6C34878D82A}">
                    <a16:rowId xmlns:a16="http://schemas.microsoft.com/office/drawing/2014/main" val="3614191353"/>
                  </a:ext>
                </a:extLst>
              </a:tr>
              <a:tr h="510777">
                <a:tc>
                  <a:txBody>
                    <a:bodyPr/>
                    <a:lstStyle/>
                    <a:p>
                      <a:pPr algn="l" fontAlgn="ctr"/>
                      <a:r>
                        <a:rPr lang="en-GB" sz="1200" b="0" i="0" u="none" strike="noStrike">
                          <a:solidFill>
                            <a:srgbClr val="000000"/>
                          </a:solidFill>
                          <a:effectLst/>
                          <a:latin typeface="Calibri" panose="020F0502020204030204" pitchFamily="34" charset="0"/>
                        </a:rPr>
                        <a:t>37</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Muhammad Aamir</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04, Abdullah Mansion Bldg, Near Saeed Manzil, Jamila Street, M.A. Jinnah Road, Karachi - 74400</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+92-334-9222492 , </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+92-300-2115826</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muaamir5@yahoo.com</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muaamir5@gmail.com</a:t>
                      </a:r>
                    </a:p>
                  </a:txBody>
                  <a:tcPr marL="9525" marR="9525" marT="9525" marB="0" anchor="ctr"/>
                </a:tc>
                <a:extLst>
                  <a:ext uri="{0D108BD9-81ED-4DB2-BD59-A6C34878D82A}">
                    <a16:rowId xmlns:a16="http://schemas.microsoft.com/office/drawing/2014/main" val="108865373"/>
                  </a:ext>
                </a:extLst>
              </a:tr>
              <a:tr h="385481">
                <a:tc>
                  <a:txBody>
                    <a:bodyPr/>
                    <a:lstStyle/>
                    <a:p>
                      <a:pPr algn="l" fontAlgn="ctr"/>
                      <a:r>
                        <a:rPr lang="en-GB" sz="1200" b="0" i="0" u="none" strike="noStrike">
                          <a:solidFill>
                            <a:srgbClr val="000000"/>
                          </a:solidFill>
                          <a:effectLst/>
                          <a:latin typeface="Calibri" panose="020F0502020204030204" pitchFamily="34" charset="0"/>
                        </a:rPr>
                        <a:t>38</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Engr. Dr. Yasar Amin</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Professor, Department Telecommunication Engineering, University of Engineering and Technology Taxila, Punjab,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 0347-786 7111</a:t>
                      </a:r>
                    </a:p>
                  </a:txBody>
                  <a:tcPr marL="9525" marR="9525" marT="9525" marB="0" anchor="ctr"/>
                </a:tc>
                <a:tc>
                  <a:txBody>
                    <a:bodyPr/>
                    <a:lstStyle/>
                    <a:p>
                      <a:pPr algn="l" fontAlgn="ctr"/>
                      <a:r>
                        <a:rPr lang="en-GB" sz="1200" b="0" i="0" u="none" strike="noStrike" dirty="0">
                          <a:solidFill>
                            <a:srgbClr val="000000"/>
                          </a:solidFill>
                          <a:effectLst/>
                          <a:latin typeface="Calibri" panose="020F0502020204030204" pitchFamily="34" charset="0"/>
                        </a:rPr>
                        <a:t>yasar.amin@uettaxila.edu.pk</a:t>
                      </a:r>
                    </a:p>
                  </a:txBody>
                  <a:tcPr marL="9525" marR="9525" marT="9525" marB="0" anchor="ctr"/>
                </a:tc>
                <a:extLst>
                  <a:ext uri="{0D108BD9-81ED-4DB2-BD59-A6C34878D82A}">
                    <a16:rowId xmlns:a16="http://schemas.microsoft.com/office/drawing/2014/main" val="2742761271"/>
                  </a:ext>
                </a:extLst>
              </a:tr>
              <a:tr h="511475">
                <a:tc>
                  <a:txBody>
                    <a:bodyPr/>
                    <a:lstStyle/>
                    <a:p>
                      <a:pPr algn="l" fontAlgn="ctr"/>
                      <a:r>
                        <a:rPr lang="en-GB" sz="1200" b="0" i="0" u="none" strike="noStrike">
                          <a:solidFill>
                            <a:srgbClr val="000000"/>
                          </a:solidFill>
                          <a:effectLst/>
                          <a:latin typeface="Calibri" panose="020F0502020204030204" pitchFamily="34" charset="0"/>
                        </a:rPr>
                        <a:t>39</a:t>
                      </a:r>
                    </a:p>
                  </a:txBody>
                  <a:tcPr marL="9525" marR="9525" marT="9525" marB="0" anchor="ctr"/>
                </a:tc>
                <a:tc>
                  <a:txBody>
                    <a:bodyPr/>
                    <a:lstStyle/>
                    <a:p>
                      <a:pPr algn="l" fontAlgn="ctr"/>
                      <a:r>
                        <a:rPr lang="sv-SE" sz="1200" b="0" i="0" u="none" strike="noStrike">
                          <a:solidFill>
                            <a:srgbClr val="000000"/>
                          </a:solidFill>
                          <a:effectLst/>
                          <a:latin typeface="Calibri" panose="020F0502020204030204" pitchFamily="34" charset="0"/>
                        </a:rPr>
                        <a:t>Dr. - Ing. Imran J. Amin</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Associate Professor &amp; Head - Computer Science Department, SZABIST University</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D-258 KDA Scheme 1A, Karsaz, Karachi, Sindh,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0345-2087255</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amin.imran@gmail.com</a:t>
                      </a:r>
                    </a:p>
                  </a:txBody>
                  <a:tcPr marL="9525" marR="9525" marT="9525" marB="0" anchor="ctr"/>
                </a:tc>
                <a:extLst>
                  <a:ext uri="{0D108BD9-81ED-4DB2-BD59-A6C34878D82A}">
                    <a16:rowId xmlns:a16="http://schemas.microsoft.com/office/drawing/2014/main" val="1231910418"/>
                  </a:ext>
                </a:extLst>
              </a:tr>
              <a:tr h="637469">
                <a:tc>
                  <a:txBody>
                    <a:bodyPr/>
                    <a:lstStyle/>
                    <a:p>
                      <a:pPr algn="l" fontAlgn="ctr"/>
                      <a:r>
                        <a:rPr lang="en-GB" sz="1200" b="0" i="0" u="none" strike="noStrike">
                          <a:solidFill>
                            <a:srgbClr val="000000"/>
                          </a:solidFill>
                          <a:effectLst/>
                          <a:latin typeface="Calibri" panose="020F0502020204030204" pitchFamily="34" charset="0"/>
                        </a:rPr>
                        <a:t>40</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Jawwad A. Shamsi</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Professor &amp; Head, Deptt. of Computer Science</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FAST – NUCES</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Shah Latif Town (on National Highway), Karachi, Sindh,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0334-3661756</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jawwad.shamsi@nu.edu.pk</a:t>
                      </a:r>
                    </a:p>
                  </a:txBody>
                  <a:tcPr marL="9525" marR="9525" marT="9525" marB="0" anchor="ctr"/>
                </a:tc>
                <a:extLst>
                  <a:ext uri="{0D108BD9-81ED-4DB2-BD59-A6C34878D82A}">
                    <a16:rowId xmlns:a16="http://schemas.microsoft.com/office/drawing/2014/main" val="4054569444"/>
                  </a:ext>
                </a:extLst>
              </a:tr>
              <a:tr h="511475">
                <a:tc>
                  <a:txBody>
                    <a:bodyPr/>
                    <a:lstStyle/>
                    <a:p>
                      <a:pPr algn="l" fontAlgn="ctr"/>
                      <a:r>
                        <a:rPr lang="en-GB" sz="1200" b="0" i="0" u="none" strike="noStrike">
                          <a:solidFill>
                            <a:srgbClr val="000000"/>
                          </a:solidFill>
                          <a:effectLst/>
                          <a:latin typeface="Calibri" panose="020F0502020204030204" pitchFamily="34" charset="0"/>
                        </a:rPr>
                        <a:t>41</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Narmeen Zakaria Bawany</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Chairperson, Assoc. Prof. Computer Science Dept.</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Jinnah University for Women</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A-118 KDA Officers Society, Karachi</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 0333-3072699</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nshawoo@gmail.com</a:t>
                      </a:r>
                    </a:p>
                  </a:txBody>
                  <a:tcPr marL="9525" marR="9525" marT="9525" marB="0" anchor="ctr"/>
                </a:tc>
                <a:extLst>
                  <a:ext uri="{0D108BD9-81ED-4DB2-BD59-A6C34878D82A}">
                    <a16:rowId xmlns:a16="http://schemas.microsoft.com/office/drawing/2014/main" val="1624844934"/>
                  </a:ext>
                </a:extLst>
              </a:tr>
              <a:tr h="763463">
                <a:tc>
                  <a:txBody>
                    <a:bodyPr/>
                    <a:lstStyle/>
                    <a:p>
                      <a:pPr algn="l" fontAlgn="ctr"/>
                      <a:r>
                        <a:rPr lang="en-GB" sz="1200" b="0" i="0" u="none" strike="noStrike">
                          <a:solidFill>
                            <a:srgbClr val="000000"/>
                          </a:solidFill>
                          <a:effectLst/>
                          <a:latin typeface="Calibri" panose="020F0502020204030204" pitchFamily="34" charset="0"/>
                        </a:rPr>
                        <a:t>42</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Noman Uddin Yousuf</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Assistant Prof., Automotive &amp; Marine Engineering</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NED University of Engineering &amp; Technology,</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University Road, </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Karachi, Sindh,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0300-2121104</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nyousuf@neduet.edu.pk</a:t>
                      </a:r>
                    </a:p>
                  </a:txBody>
                  <a:tcPr marL="9525" marR="9525" marT="9525" marB="0" anchor="ctr"/>
                </a:tc>
                <a:extLst>
                  <a:ext uri="{0D108BD9-81ED-4DB2-BD59-A6C34878D82A}">
                    <a16:rowId xmlns:a16="http://schemas.microsoft.com/office/drawing/2014/main" val="471591814"/>
                  </a:ext>
                </a:extLst>
              </a:tr>
              <a:tr h="763463">
                <a:tc>
                  <a:txBody>
                    <a:bodyPr/>
                    <a:lstStyle/>
                    <a:p>
                      <a:pPr algn="l" fontAlgn="ctr"/>
                      <a:r>
                        <a:rPr lang="en-GB" sz="1200" b="0" i="0" u="none" strike="noStrike">
                          <a:solidFill>
                            <a:srgbClr val="000000"/>
                          </a:solidFill>
                          <a:effectLst/>
                          <a:latin typeface="Calibri" panose="020F0502020204030204" pitchFamily="34" charset="0"/>
                        </a:rPr>
                        <a:t>43</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Saqib Jamshed Rind</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Assistant. Prof. Automotive &amp; Marine Engineering</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NED University of Engineering &amp; Technology,</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University Road, </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Karachi, Sindh,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0320-8872288</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sjrind@neduet.edu.pk</a:t>
                      </a:r>
                    </a:p>
                  </a:txBody>
                  <a:tcPr marL="9525" marR="9525" marT="9525" marB="0" anchor="ctr"/>
                </a:tc>
                <a:extLst>
                  <a:ext uri="{0D108BD9-81ED-4DB2-BD59-A6C34878D82A}">
                    <a16:rowId xmlns:a16="http://schemas.microsoft.com/office/drawing/2014/main" val="2425468056"/>
                  </a:ext>
                </a:extLst>
              </a:tr>
              <a:tr h="511475">
                <a:tc>
                  <a:txBody>
                    <a:bodyPr/>
                    <a:lstStyle/>
                    <a:p>
                      <a:pPr algn="l" fontAlgn="ctr"/>
                      <a:r>
                        <a:rPr lang="en-GB" sz="1200" b="0" i="0" u="none" strike="noStrike">
                          <a:solidFill>
                            <a:srgbClr val="000000"/>
                          </a:solidFill>
                          <a:effectLst/>
                          <a:latin typeface="Calibri" panose="020F0502020204030204" pitchFamily="34" charset="0"/>
                        </a:rPr>
                        <a:t>44</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Sohail Mahmood Qureshi</a:t>
                      </a:r>
                    </a:p>
                  </a:txBody>
                  <a:tcPr marL="9525" marR="9525" marT="9525" marB="0" anchor="ctr"/>
                </a:tc>
                <a:tc>
                  <a:txBody>
                    <a:bodyPr/>
                    <a:lstStyle/>
                    <a:p>
                      <a:pPr algn="l" fontAlgn="ctr"/>
                      <a:r>
                        <a:rPr lang="en-GB" sz="1200" b="0" i="0" u="none" strike="noStrike" dirty="0">
                          <a:solidFill>
                            <a:srgbClr val="000000"/>
                          </a:solidFill>
                          <a:effectLst/>
                          <a:latin typeface="Calibri" panose="020F0502020204030204" pitchFamily="34" charset="0"/>
                        </a:rPr>
                        <a:t>Structural Engineer, Pakistan Consulting Associates</a:t>
                      </a:r>
                      <a:br>
                        <a:rPr lang="en-GB" sz="1200" b="0" i="0" u="none" strike="noStrike" dirty="0">
                          <a:solidFill>
                            <a:srgbClr val="000000"/>
                          </a:solidFill>
                          <a:effectLst/>
                          <a:latin typeface="Calibri" panose="020F0502020204030204" pitchFamily="34" charset="0"/>
                        </a:rPr>
                      </a:br>
                      <a:r>
                        <a:rPr lang="en-GB" sz="1200" b="0" i="0" u="none" strike="noStrike" dirty="0">
                          <a:solidFill>
                            <a:srgbClr val="000000"/>
                          </a:solidFill>
                          <a:effectLst/>
                          <a:latin typeface="Calibri" panose="020F0502020204030204" pitchFamily="34" charset="0"/>
                        </a:rPr>
                        <a:t>88 H-1, Midway Street, </a:t>
                      </a:r>
                      <a:r>
                        <a:rPr lang="en-GB" sz="1200" b="0" i="0" u="none" strike="noStrike" dirty="0" err="1">
                          <a:solidFill>
                            <a:srgbClr val="000000"/>
                          </a:solidFill>
                          <a:effectLst/>
                          <a:latin typeface="Calibri" panose="020F0502020204030204" pitchFamily="34" charset="0"/>
                        </a:rPr>
                        <a:t>Wapda</a:t>
                      </a:r>
                      <a:r>
                        <a:rPr lang="en-GB" sz="1200" b="0" i="0" u="none" strike="noStrike" dirty="0">
                          <a:solidFill>
                            <a:srgbClr val="000000"/>
                          </a:solidFill>
                          <a:effectLst/>
                          <a:latin typeface="Calibri" panose="020F0502020204030204" pitchFamily="34" charset="0"/>
                        </a:rPr>
                        <a:t> Town, Lahore</a:t>
                      </a:r>
                    </a:p>
                  </a:txBody>
                  <a:tcPr marL="9525" marR="9525" marT="9525" marB="0" anchor="ctr"/>
                </a:tc>
                <a:tc>
                  <a:txBody>
                    <a:bodyPr/>
                    <a:lstStyle/>
                    <a:p>
                      <a:pPr algn="ctr" fontAlgn="ctr"/>
                      <a:r>
                        <a:rPr lang="en-GB" sz="1200" b="0" i="0" u="none" strike="noStrike" dirty="0">
                          <a:solidFill>
                            <a:srgbClr val="000000"/>
                          </a:solidFill>
                          <a:effectLst/>
                          <a:latin typeface="Calibri" panose="020F0502020204030204" pitchFamily="34" charset="0"/>
                        </a:rPr>
                        <a:t>0333-4738172</a:t>
                      </a:r>
                    </a:p>
                  </a:txBody>
                  <a:tcPr marL="9525" marR="9525" marT="9525" marB="0" anchor="ctr"/>
                </a:tc>
                <a:tc>
                  <a:txBody>
                    <a:bodyPr/>
                    <a:lstStyle/>
                    <a:p>
                      <a:pPr algn="l" fontAlgn="ctr"/>
                      <a:r>
                        <a:rPr lang="en-GB" sz="1200" b="0" i="0" u="none" strike="noStrike" dirty="0">
                          <a:solidFill>
                            <a:srgbClr val="000000"/>
                          </a:solidFill>
                          <a:effectLst/>
                          <a:latin typeface="Calibri" panose="020F0502020204030204" pitchFamily="34" charset="0"/>
                        </a:rPr>
                        <a:t>smqureshi2000@yahoo.com          pcaengineers@gmail.com</a:t>
                      </a:r>
                    </a:p>
                  </a:txBody>
                  <a:tcPr marL="9525" marR="9525" marT="9525" marB="0" anchor="ctr"/>
                </a:tc>
                <a:extLst>
                  <a:ext uri="{0D108BD9-81ED-4DB2-BD59-A6C34878D82A}">
                    <a16:rowId xmlns:a16="http://schemas.microsoft.com/office/drawing/2014/main" val="64382439"/>
                  </a:ext>
                </a:extLst>
              </a:tr>
            </a:tbl>
          </a:graphicData>
        </a:graphic>
      </p:graphicFrame>
    </p:spTree>
    <p:extLst>
      <p:ext uri="{BB962C8B-B14F-4D97-AF65-F5344CB8AC3E}">
        <p14:creationId xmlns:p14="http://schemas.microsoft.com/office/powerpoint/2010/main" val="36176141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110" y="1"/>
            <a:ext cx="12037889" cy="554804"/>
          </a:xfrm>
        </p:spPr>
        <p:txBody>
          <a:bodyPr>
            <a:normAutofit fontScale="90000"/>
          </a:bodyPr>
          <a:lstStyle/>
          <a:p>
            <a:r>
              <a:rPr lang="en-GB" sz="2000" dirty="0">
                <a:solidFill>
                  <a:srgbClr val="FF0000"/>
                </a:solidFill>
                <a:effectLst>
                  <a:outerShdw blurRad="38100" dist="38100" dir="2700000" algn="tl">
                    <a:srgbClr val="000000">
                      <a:alpha val="43137"/>
                    </a:srgbClr>
                  </a:outerShdw>
                </a:effectLst>
                <a:latin typeface="+mn-lt"/>
              </a:rPr>
              <a:t>L IST OF FELLOWS </a:t>
            </a:r>
            <a:r>
              <a:rPr lang="en-GB" sz="2000" dirty="0" smtClean="0">
                <a:solidFill>
                  <a:srgbClr val="FF0000"/>
                </a:solidFill>
                <a:effectLst>
                  <a:outerShdw blurRad="38100" dist="38100" dir="2700000" algn="tl">
                    <a:srgbClr val="000000">
                      <a:alpha val="43137"/>
                    </a:srgbClr>
                  </a:outerShdw>
                </a:effectLst>
                <a:latin typeface="+mn-lt"/>
              </a:rPr>
              <a:t>OF THE </a:t>
            </a:r>
            <a:r>
              <a:rPr lang="en-GB" sz="2000" dirty="0">
                <a:solidFill>
                  <a:srgbClr val="FF0000"/>
                </a:solidFill>
                <a:effectLst>
                  <a:outerShdw blurRad="38100" dist="38100" dir="2700000" algn="tl">
                    <a:srgbClr val="000000">
                      <a:alpha val="43137"/>
                    </a:srgbClr>
                  </a:outerShdw>
                </a:effectLst>
                <a:latin typeface="+mn-lt"/>
              </a:rPr>
              <a:t>PAKISTAN ACADEMY OF </a:t>
            </a:r>
            <a:r>
              <a:rPr lang="en-GB" sz="2000" dirty="0" smtClean="0">
                <a:solidFill>
                  <a:srgbClr val="FF0000"/>
                </a:solidFill>
                <a:effectLst>
                  <a:outerShdw blurRad="38100" dist="38100" dir="2700000" algn="tl">
                    <a:srgbClr val="000000">
                      <a:alpha val="43137"/>
                    </a:srgbClr>
                  </a:outerShdw>
                </a:effectLst>
                <a:latin typeface="+mn-lt"/>
              </a:rPr>
              <a:t>ENGINEERING</a:t>
            </a:r>
            <a:br>
              <a:rPr lang="en-GB" sz="2000" dirty="0" smtClean="0">
                <a:solidFill>
                  <a:srgbClr val="FF0000"/>
                </a:solidFill>
                <a:effectLst>
                  <a:outerShdw blurRad="38100" dist="38100" dir="2700000" algn="tl">
                    <a:srgbClr val="000000">
                      <a:alpha val="43137"/>
                    </a:srgbClr>
                  </a:outerShdw>
                </a:effectLst>
                <a:latin typeface="+mn-lt"/>
              </a:rPr>
            </a:br>
            <a:r>
              <a:rPr lang="en-GB" sz="2000" dirty="0">
                <a:solidFill>
                  <a:srgbClr val="FF0000"/>
                </a:solidFill>
                <a:effectLst>
                  <a:outerShdw blurRad="38100" dist="38100" dir="2700000" algn="tl">
                    <a:srgbClr val="000000">
                      <a:alpha val="43137"/>
                    </a:srgbClr>
                  </a:outerShdw>
                </a:effectLst>
                <a:latin typeface="+mn-lt"/>
              </a:rPr>
              <a:t> </a:t>
            </a:r>
            <a:r>
              <a:rPr lang="en-GB" sz="2000" dirty="0" smtClean="0">
                <a:solidFill>
                  <a:srgbClr val="FF0000"/>
                </a:solidFill>
                <a:effectLst>
                  <a:outerShdw blurRad="38100" dist="38100" dir="2700000" algn="tl">
                    <a:srgbClr val="000000">
                      <a:alpha val="43137"/>
                    </a:srgbClr>
                  </a:outerShdw>
                </a:effectLst>
                <a:latin typeface="+mn-lt"/>
              </a:rPr>
              <a:t>                                                                                                                                                                                                         continued…</a:t>
            </a:r>
            <a:endParaRPr lang="en-GB" sz="2000" dirty="0">
              <a:solidFill>
                <a:srgbClr val="FF0000"/>
              </a:solidFill>
              <a:effectLst>
                <a:outerShdw blurRad="38100" dist="38100" dir="2700000" algn="tl">
                  <a:srgbClr val="000000">
                    <a:alpha val="43137"/>
                  </a:srgbClr>
                </a:outerShdw>
              </a:effectLst>
              <a:latin typeface="+mn-lt"/>
            </a:endParaRPr>
          </a:p>
        </p:txBody>
      </p:sp>
      <p:sp>
        <p:nvSpPr>
          <p:cNvPr id="4" name="Slide Number Placeholder 3"/>
          <p:cNvSpPr>
            <a:spLocks noGrp="1"/>
          </p:cNvSpPr>
          <p:nvPr>
            <p:ph type="sldNum" sz="quarter" idx="12"/>
          </p:nvPr>
        </p:nvSpPr>
        <p:spPr>
          <a:xfrm>
            <a:off x="9144855" y="6509538"/>
            <a:ext cx="2743200" cy="365125"/>
          </a:xfrm>
        </p:spPr>
        <p:txBody>
          <a:bodyPr/>
          <a:lstStyle/>
          <a:p>
            <a:fld id="{E7C36024-9379-4889-9205-CFBFD368C791}" type="slidenum">
              <a:rPr lang="en-US" smtClean="0">
                <a:solidFill>
                  <a:srgbClr val="FF0000"/>
                </a:solidFill>
                <a:effectLst>
                  <a:outerShdw blurRad="38100" dist="38100" dir="2700000" algn="tl">
                    <a:srgbClr val="000000">
                      <a:alpha val="43137"/>
                    </a:srgbClr>
                  </a:outerShdw>
                </a:effectLst>
              </a:rPr>
              <a:t>26</a:t>
            </a:fld>
            <a:endParaRPr lang="en-US" dirty="0">
              <a:solidFill>
                <a:srgbClr val="FF0000"/>
              </a:solidFill>
              <a:effectLst>
                <a:outerShdw blurRad="38100" dist="38100" dir="2700000" algn="tl">
                  <a:srgbClr val="000000">
                    <a:alpha val="43137"/>
                  </a:srgbClr>
                </a:outerShdw>
              </a:effectLst>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2576644015"/>
              </p:ext>
            </p:extLst>
          </p:nvPr>
        </p:nvGraphicFramePr>
        <p:xfrm>
          <a:off x="154109" y="554800"/>
          <a:ext cx="11809316" cy="5641237"/>
        </p:xfrm>
        <a:graphic>
          <a:graphicData uri="http://schemas.openxmlformats.org/drawingml/2006/table">
            <a:tbl>
              <a:tblPr firstRow="1" bandRow="1">
                <a:tableStyleId>{5C22544A-7EE6-4342-B048-85BDC9FD1C3A}</a:tableStyleId>
              </a:tblPr>
              <a:tblGrid>
                <a:gridCol w="346932">
                  <a:extLst>
                    <a:ext uri="{9D8B030D-6E8A-4147-A177-3AD203B41FA5}">
                      <a16:colId xmlns:a16="http://schemas.microsoft.com/office/drawing/2014/main" val="3570983541"/>
                    </a:ext>
                  </a:extLst>
                </a:gridCol>
                <a:gridCol w="2218177">
                  <a:extLst>
                    <a:ext uri="{9D8B030D-6E8A-4147-A177-3AD203B41FA5}">
                      <a16:colId xmlns:a16="http://schemas.microsoft.com/office/drawing/2014/main" val="1148379878"/>
                    </a:ext>
                  </a:extLst>
                </a:gridCol>
                <a:gridCol w="4470805">
                  <a:extLst>
                    <a:ext uri="{9D8B030D-6E8A-4147-A177-3AD203B41FA5}">
                      <a16:colId xmlns:a16="http://schemas.microsoft.com/office/drawing/2014/main" val="1441867978"/>
                    </a:ext>
                  </a:extLst>
                </a:gridCol>
                <a:gridCol w="2386701">
                  <a:extLst>
                    <a:ext uri="{9D8B030D-6E8A-4147-A177-3AD203B41FA5}">
                      <a16:colId xmlns:a16="http://schemas.microsoft.com/office/drawing/2014/main" val="304169189"/>
                    </a:ext>
                  </a:extLst>
                </a:gridCol>
                <a:gridCol w="2386701">
                  <a:extLst>
                    <a:ext uri="{9D8B030D-6E8A-4147-A177-3AD203B41FA5}">
                      <a16:colId xmlns:a16="http://schemas.microsoft.com/office/drawing/2014/main" val="3950145754"/>
                    </a:ext>
                  </a:extLst>
                </a:gridCol>
              </a:tblGrid>
              <a:tr h="276038">
                <a:tc>
                  <a:txBody>
                    <a:bodyPr/>
                    <a:lstStyle/>
                    <a:p>
                      <a:pPr algn="l" fontAlgn="ctr"/>
                      <a:r>
                        <a:rPr lang="en-GB" sz="1600" b="1" i="0" u="none" strike="noStrike" dirty="0">
                          <a:solidFill>
                            <a:srgbClr val="000000"/>
                          </a:solidFill>
                          <a:effectLst/>
                          <a:latin typeface="Calibri" panose="020F0502020204030204" pitchFamily="34" charset="0"/>
                        </a:rPr>
                        <a:t>Sr.</a:t>
                      </a:r>
                    </a:p>
                  </a:txBody>
                  <a:tcPr marL="9525" marR="9525" marT="9525" marB="0" anchor="ctr"/>
                </a:tc>
                <a:tc>
                  <a:txBody>
                    <a:bodyPr/>
                    <a:lstStyle/>
                    <a:p>
                      <a:pPr algn="l" fontAlgn="ctr"/>
                      <a:r>
                        <a:rPr lang="en-GB" sz="1600" b="1" i="0" u="none" strike="noStrike">
                          <a:solidFill>
                            <a:srgbClr val="000000"/>
                          </a:solidFill>
                          <a:effectLst/>
                          <a:latin typeface="Calibri" panose="020F0502020204030204" pitchFamily="34" charset="0"/>
                        </a:rPr>
                        <a:t>Name</a:t>
                      </a:r>
                    </a:p>
                  </a:txBody>
                  <a:tcPr marL="9525" marR="9525" marT="9525" marB="0" anchor="ctr"/>
                </a:tc>
                <a:tc>
                  <a:txBody>
                    <a:bodyPr/>
                    <a:lstStyle/>
                    <a:p>
                      <a:pPr algn="l" fontAlgn="ctr"/>
                      <a:r>
                        <a:rPr lang="en-GB" sz="1600" b="1" i="0" u="none" strike="noStrike" dirty="0">
                          <a:solidFill>
                            <a:srgbClr val="000000"/>
                          </a:solidFill>
                          <a:effectLst/>
                          <a:latin typeface="Calibri" panose="020F0502020204030204" pitchFamily="34" charset="0"/>
                        </a:rPr>
                        <a:t>Address</a:t>
                      </a:r>
                    </a:p>
                  </a:txBody>
                  <a:tcPr marL="9525" marR="9525" marT="9525" marB="0" anchor="ctr"/>
                </a:tc>
                <a:tc>
                  <a:txBody>
                    <a:bodyPr/>
                    <a:lstStyle/>
                    <a:p>
                      <a:pPr algn="l" fontAlgn="ctr"/>
                      <a:r>
                        <a:rPr lang="en-GB" sz="1600" b="1" i="0" u="none" strike="noStrike">
                          <a:solidFill>
                            <a:srgbClr val="000000"/>
                          </a:solidFill>
                          <a:effectLst/>
                          <a:latin typeface="Calibri" panose="020F0502020204030204" pitchFamily="34" charset="0"/>
                        </a:rPr>
                        <a:t>Cell</a:t>
                      </a:r>
                    </a:p>
                  </a:txBody>
                  <a:tcPr marL="9525" marR="9525" marT="9525" marB="0" anchor="ctr"/>
                </a:tc>
                <a:tc>
                  <a:txBody>
                    <a:bodyPr/>
                    <a:lstStyle/>
                    <a:p>
                      <a:pPr algn="l" fontAlgn="ctr"/>
                      <a:r>
                        <a:rPr lang="en-GB" sz="1600" b="1" i="0" u="none" strike="noStrike" dirty="0">
                          <a:solidFill>
                            <a:srgbClr val="000000"/>
                          </a:solidFill>
                          <a:effectLst/>
                          <a:latin typeface="Calibri" panose="020F0502020204030204" pitchFamily="34" charset="0"/>
                        </a:rPr>
                        <a:t>E-mail</a:t>
                      </a:r>
                    </a:p>
                  </a:txBody>
                  <a:tcPr marL="9525" marR="9525" marT="9525" marB="0" anchor="ctr"/>
                </a:tc>
                <a:extLst>
                  <a:ext uri="{0D108BD9-81ED-4DB2-BD59-A6C34878D82A}">
                    <a16:rowId xmlns:a16="http://schemas.microsoft.com/office/drawing/2014/main" val="1282510711"/>
                  </a:ext>
                </a:extLst>
              </a:tr>
              <a:tr h="490254">
                <a:tc>
                  <a:txBody>
                    <a:bodyPr/>
                    <a:lstStyle/>
                    <a:p>
                      <a:pPr algn="l" fontAlgn="ctr"/>
                      <a:r>
                        <a:rPr lang="en-GB" sz="1200" b="0" i="0" u="none" strike="noStrike" dirty="0">
                          <a:solidFill>
                            <a:srgbClr val="000000"/>
                          </a:solidFill>
                          <a:effectLst/>
                          <a:latin typeface="Calibri" panose="020F0502020204030204" pitchFamily="34" charset="0"/>
                        </a:rPr>
                        <a:t>45</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Muhammad Imran Khan</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Assistant Professor at GIK Institute</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House # 6/191 Sadar Bazar, Mandi-Bahauddin, Punjab,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0321-5289938</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imrankhan@giki.edu.pk, </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imran961137@hotmail.com </a:t>
                      </a:r>
                    </a:p>
                  </a:txBody>
                  <a:tcPr marL="9525" marR="9525" marT="9525" marB="0" anchor="ctr"/>
                </a:tc>
                <a:extLst>
                  <a:ext uri="{0D108BD9-81ED-4DB2-BD59-A6C34878D82A}">
                    <a16:rowId xmlns:a16="http://schemas.microsoft.com/office/drawing/2014/main" val="1506016937"/>
                  </a:ext>
                </a:extLst>
              </a:tr>
              <a:tr h="369488">
                <a:tc>
                  <a:txBody>
                    <a:bodyPr/>
                    <a:lstStyle/>
                    <a:p>
                      <a:pPr algn="l" fontAlgn="ctr"/>
                      <a:r>
                        <a:rPr lang="en-GB" sz="1200" b="0" i="0" u="none" strike="noStrike">
                          <a:solidFill>
                            <a:srgbClr val="000000"/>
                          </a:solidFill>
                          <a:effectLst/>
                          <a:latin typeface="Calibri" panose="020F0502020204030204" pitchFamily="34" charset="0"/>
                        </a:rPr>
                        <a:t>46</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Yasir Joya</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House 165/F, Gulshan Ravi Scheme,</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Lahore-54000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0345 4761716</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yasir.joya@outlook.com</a:t>
                      </a:r>
                    </a:p>
                  </a:txBody>
                  <a:tcPr marL="9525" marR="9525" marT="9525" marB="0" anchor="ctr"/>
                </a:tc>
                <a:extLst>
                  <a:ext uri="{0D108BD9-81ED-4DB2-BD59-A6C34878D82A}">
                    <a16:rowId xmlns:a16="http://schemas.microsoft.com/office/drawing/2014/main" val="3614191353"/>
                  </a:ext>
                </a:extLst>
              </a:tr>
              <a:tr h="369488">
                <a:tc>
                  <a:txBody>
                    <a:bodyPr/>
                    <a:lstStyle/>
                    <a:p>
                      <a:pPr algn="l" fontAlgn="ctr"/>
                      <a:r>
                        <a:rPr lang="en-GB" sz="1200" b="0" i="0" u="none" strike="noStrike">
                          <a:solidFill>
                            <a:srgbClr val="000000"/>
                          </a:solidFill>
                          <a:effectLst/>
                          <a:latin typeface="Calibri" panose="020F0502020204030204" pitchFamily="34" charset="0"/>
                        </a:rPr>
                        <a:t>47</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Engr. Prof. Dr. Ehsanullah Kakar</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Vice Chancellor, Balochistan University of Engineering and Technology, Khuzdar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0344-4444782</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vc@buetk.edu.pk, drehsan.buitems@gmail.com</a:t>
                      </a:r>
                    </a:p>
                  </a:txBody>
                  <a:tcPr marL="9525" marR="9525" marT="9525" marB="0" anchor="ctr"/>
                </a:tc>
                <a:extLst>
                  <a:ext uri="{0D108BD9-81ED-4DB2-BD59-A6C34878D82A}">
                    <a16:rowId xmlns:a16="http://schemas.microsoft.com/office/drawing/2014/main" val="108865373"/>
                  </a:ext>
                </a:extLst>
              </a:tr>
              <a:tr h="369488">
                <a:tc>
                  <a:txBody>
                    <a:bodyPr/>
                    <a:lstStyle/>
                    <a:p>
                      <a:pPr algn="l" fontAlgn="ctr"/>
                      <a:r>
                        <a:rPr lang="en-GB" sz="1200" b="0" i="0" u="none" strike="noStrike">
                          <a:solidFill>
                            <a:srgbClr val="000000"/>
                          </a:solidFill>
                          <a:effectLst/>
                          <a:latin typeface="Calibri" panose="020F0502020204030204" pitchFamily="34" charset="0"/>
                        </a:rPr>
                        <a:t>48</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Tariq Shamim</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Engineering Building 226 A</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DeKalb, IL 60115</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N/A</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tshamim@niu.edu</a:t>
                      </a:r>
                    </a:p>
                  </a:txBody>
                  <a:tcPr marL="9525" marR="9525" marT="9525" marB="0" anchor="ctr"/>
                </a:tc>
                <a:extLst>
                  <a:ext uri="{0D108BD9-81ED-4DB2-BD59-A6C34878D82A}">
                    <a16:rowId xmlns:a16="http://schemas.microsoft.com/office/drawing/2014/main" val="2742761271"/>
                  </a:ext>
                </a:extLst>
              </a:tr>
              <a:tr h="490254">
                <a:tc>
                  <a:txBody>
                    <a:bodyPr/>
                    <a:lstStyle/>
                    <a:p>
                      <a:pPr algn="l" fontAlgn="ctr"/>
                      <a:r>
                        <a:rPr lang="en-GB" sz="1200" b="0" i="0" u="none" strike="noStrike">
                          <a:solidFill>
                            <a:srgbClr val="000000"/>
                          </a:solidFill>
                          <a:effectLst/>
                          <a:latin typeface="Calibri" panose="020F0502020204030204" pitchFamily="34" charset="0"/>
                        </a:rPr>
                        <a:t>49</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Masroor Ahmed</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R-46, Sumaira Bungalows</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Near Sufoora Chowrangi</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Gulzar-e- Hijri, Sector 34-A Scheme-33, Karachi,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0333-2156760</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masroor46@gmail.com</a:t>
                      </a:r>
                    </a:p>
                  </a:txBody>
                  <a:tcPr marL="9525" marR="9525" marT="9525" marB="0" anchor="ctr"/>
                </a:tc>
                <a:extLst>
                  <a:ext uri="{0D108BD9-81ED-4DB2-BD59-A6C34878D82A}">
                    <a16:rowId xmlns:a16="http://schemas.microsoft.com/office/drawing/2014/main" val="1231910418"/>
                  </a:ext>
                </a:extLst>
              </a:tr>
              <a:tr h="611021">
                <a:tc>
                  <a:txBody>
                    <a:bodyPr/>
                    <a:lstStyle/>
                    <a:p>
                      <a:pPr algn="l" fontAlgn="ctr"/>
                      <a:r>
                        <a:rPr lang="en-GB" sz="1200" b="0" i="0" u="none" strike="noStrike">
                          <a:solidFill>
                            <a:srgbClr val="000000"/>
                          </a:solidFill>
                          <a:effectLst/>
                          <a:latin typeface="Calibri" panose="020F0502020204030204" pitchFamily="34" charset="0"/>
                        </a:rPr>
                        <a:t>50</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Shahid Qureshi</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AMAN Center for Entrepreneurial Development IBA Main Campus, Karachi University.</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0324-2576637, 0301-8226596</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quresh.shahid@gmail.com, squreshi@iba.edu.pk</a:t>
                      </a:r>
                    </a:p>
                  </a:txBody>
                  <a:tcPr marL="9525" marR="9525" marT="9525" marB="0" anchor="ctr"/>
                </a:tc>
                <a:extLst>
                  <a:ext uri="{0D108BD9-81ED-4DB2-BD59-A6C34878D82A}">
                    <a16:rowId xmlns:a16="http://schemas.microsoft.com/office/drawing/2014/main" val="4054569444"/>
                  </a:ext>
                </a:extLst>
              </a:tr>
              <a:tr h="490254">
                <a:tc>
                  <a:txBody>
                    <a:bodyPr/>
                    <a:lstStyle/>
                    <a:p>
                      <a:pPr algn="l" fontAlgn="ctr"/>
                      <a:r>
                        <a:rPr lang="en-GB" sz="1200" b="0" i="0" u="none" strike="noStrike">
                          <a:solidFill>
                            <a:srgbClr val="000000"/>
                          </a:solidFill>
                          <a:effectLst/>
                          <a:latin typeface="Calibri" panose="020F0502020204030204" pitchFamily="34" charset="0"/>
                        </a:rPr>
                        <a:t>51</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Prof. Dr. Xiao-Guang Yue</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No. 816 Dongfeng Avenue, Hanyang District, Wuhan City, Hubei Province, China; C2-2-3, Block 2, CBD Perdana 3,Persiaran Cyberpoint Timur, Cyber 12, 63000Cyberjaya, Selangor, Malaysia</a:t>
                      </a:r>
                    </a:p>
                  </a:txBody>
                  <a:tcPr marL="9525" marR="9525" marT="9525" marB="0" anchor="ctr"/>
                </a:tc>
                <a:tc>
                  <a:txBody>
                    <a:bodyPr/>
                    <a:lstStyle/>
                    <a:p>
                      <a:pPr algn="ctr" fontAlgn="ctr"/>
                      <a:r>
                        <a:rPr lang="it-IT" sz="1200" b="0" i="0" u="none" strike="noStrike">
                          <a:solidFill>
                            <a:srgbClr val="000000"/>
                          </a:solidFill>
                          <a:effectLst/>
                          <a:latin typeface="Calibri" panose="020F0502020204030204" pitchFamily="34" charset="0"/>
                        </a:rPr>
                        <a:t>+852 5607 9095 (Hong Kong China)</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xgyue@whut.edu.cn; xgyue@foxmail.com; xgyue@whu.edu.cn; xgyue@ieti.net</a:t>
                      </a:r>
                    </a:p>
                  </a:txBody>
                  <a:tcPr marL="9525" marR="9525" marT="9525" marB="0" anchor="ctr"/>
                </a:tc>
                <a:extLst>
                  <a:ext uri="{0D108BD9-81ED-4DB2-BD59-A6C34878D82A}">
                    <a16:rowId xmlns:a16="http://schemas.microsoft.com/office/drawing/2014/main" val="1624844934"/>
                  </a:ext>
                </a:extLst>
              </a:tr>
              <a:tr h="731787">
                <a:tc>
                  <a:txBody>
                    <a:bodyPr/>
                    <a:lstStyle/>
                    <a:p>
                      <a:pPr algn="l" fontAlgn="ctr"/>
                      <a:r>
                        <a:rPr lang="en-GB" sz="1200" b="0" i="0" u="none" strike="noStrike">
                          <a:solidFill>
                            <a:srgbClr val="000000"/>
                          </a:solidFill>
                          <a:effectLst/>
                          <a:latin typeface="Calibri" panose="020F0502020204030204" pitchFamily="34" charset="0"/>
                        </a:rPr>
                        <a:t>52</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Mohammad Altaf Mukati</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Vice President (Academics) &amp; DEAN (Computing &amp; Engineering Sciences) at Shaheed Zulfikar Ali Bhutto Institute of Science &amp; Technology (SZABIST) Block-5, 90 Clifton Karachi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0345-3622333</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altafmukati@gmail.com,               altaf.mukati@szabist.edu.pk              </a:t>
                      </a:r>
                    </a:p>
                  </a:txBody>
                  <a:tcPr marL="9525" marR="9525" marT="9525" marB="0" anchor="ctr"/>
                </a:tc>
                <a:extLst>
                  <a:ext uri="{0D108BD9-81ED-4DB2-BD59-A6C34878D82A}">
                    <a16:rowId xmlns:a16="http://schemas.microsoft.com/office/drawing/2014/main" val="471591814"/>
                  </a:ext>
                </a:extLst>
              </a:tr>
              <a:tr h="731787">
                <a:tc>
                  <a:txBody>
                    <a:bodyPr/>
                    <a:lstStyle/>
                    <a:p>
                      <a:pPr algn="l" fontAlgn="ctr"/>
                      <a:r>
                        <a:rPr lang="en-GB" sz="1200" b="0" i="0" u="none" strike="noStrike">
                          <a:solidFill>
                            <a:srgbClr val="000000"/>
                          </a:solidFill>
                          <a:effectLst/>
                          <a:latin typeface="Calibri" panose="020F0502020204030204" pitchFamily="34" charset="0"/>
                        </a:rPr>
                        <a:t>53</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Dur-e-Jabeen</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Address: House No. 763, 1st floor Pathar Road Green Town Karachi, Pakistan</a:t>
                      </a:r>
                    </a:p>
                  </a:txBody>
                  <a:tcPr marL="9525" marR="9525" marT="9525" marB="0" anchor="ctr"/>
                </a:tc>
                <a:tc>
                  <a:txBody>
                    <a:bodyPr/>
                    <a:lstStyle/>
                    <a:p>
                      <a:pPr algn="ctr" fontAlgn="ctr"/>
                      <a:r>
                        <a:rPr lang="en-GB" sz="1200" b="0" i="0" u="none" strike="noStrike">
                          <a:solidFill>
                            <a:srgbClr val="000000"/>
                          </a:solidFill>
                          <a:effectLst/>
                          <a:latin typeface="Calibri" panose="020F0502020204030204" pitchFamily="34" charset="0"/>
                        </a:rPr>
                        <a:t>0306-2330988</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durejabeen@hotmail.com</a:t>
                      </a:r>
                    </a:p>
                  </a:txBody>
                  <a:tcPr marL="9525" marR="9525" marT="9525" marB="0" anchor="ctr"/>
                </a:tc>
                <a:extLst>
                  <a:ext uri="{0D108BD9-81ED-4DB2-BD59-A6C34878D82A}">
                    <a16:rowId xmlns:a16="http://schemas.microsoft.com/office/drawing/2014/main" val="2425468056"/>
                  </a:ext>
                </a:extLst>
              </a:tr>
              <a:tr h="490254">
                <a:tc>
                  <a:txBody>
                    <a:bodyPr/>
                    <a:lstStyle/>
                    <a:p>
                      <a:pPr algn="l" fontAlgn="ctr"/>
                      <a:r>
                        <a:rPr lang="en-GB" sz="1200" b="0" i="0" u="none" strike="noStrike">
                          <a:solidFill>
                            <a:srgbClr val="000000"/>
                          </a:solidFill>
                          <a:effectLst/>
                          <a:latin typeface="Calibri" panose="020F0502020204030204" pitchFamily="34" charset="0"/>
                        </a:rPr>
                        <a:t>54</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Dr. Muhammad Faisal Khan</a:t>
                      </a:r>
                    </a:p>
                  </a:txBody>
                  <a:tcPr marL="9525" marR="9525" marT="9525" marB="0" anchor="ctr"/>
                </a:tc>
                <a:tc>
                  <a:txBody>
                    <a:bodyPr/>
                    <a:lstStyle/>
                    <a:p>
                      <a:pPr algn="l" fontAlgn="ctr"/>
                      <a:r>
                        <a:rPr lang="en-GB" sz="1200" b="0" i="0" u="none" strike="noStrike">
                          <a:solidFill>
                            <a:srgbClr val="000000"/>
                          </a:solidFill>
                          <a:effectLst/>
                          <a:latin typeface="Calibri" panose="020F0502020204030204" pitchFamily="34" charset="0"/>
                        </a:rPr>
                        <a:t>Faculty of Engineering, Science, and Technology (FEST), Hamdard University, Madinat-al-Hikmah Campus, Sharae Madinatal-</a:t>
                      </a:r>
                      <a:br>
                        <a:rPr lang="en-GB" sz="1200" b="0" i="0" u="none" strike="noStrike">
                          <a:solidFill>
                            <a:srgbClr val="000000"/>
                          </a:solidFill>
                          <a:effectLst/>
                          <a:latin typeface="Calibri" panose="020F0502020204030204" pitchFamily="34" charset="0"/>
                        </a:rPr>
                      </a:br>
                      <a:r>
                        <a:rPr lang="en-GB" sz="1200" b="0" i="0" u="none" strike="noStrike">
                          <a:solidFill>
                            <a:srgbClr val="000000"/>
                          </a:solidFill>
                          <a:effectLst/>
                          <a:latin typeface="Calibri" panose="020F0502020204030204" pitchFamily="34" charset="0"/>
                        </a:rPr>
                        <a:t>Hikmah, Hakim Muhammad Said Road, Karachi-74600, Sindh,</a:t>
                      </a:r>
                    </a:p>
                  </a:txBody>
                  <a:tcPr marL="9525" marR="9525" marT="9525" marB="0" anchor="ctr"/>
                </a:tc>
                <a:tc>
                  <a:txBody>
                    <a:bodyPr/>
                    <a:lstStyle/>
                    <a:p>
                      <a:pPr algn="ctr" fontAlgn="ctr"/>
                      <a:r>
                        <a:rPr lang="en-GB" sz="1200" b="0" i="0" u="none" strike="noStrike" dirty="0">
                          <a:solidFill>
                            <a:srgbClr val="000000"/>
                          </a:solidFill>
                          <a:effectLst/>
                          <a:latin typeface="Calibri" panose="020F0502020204030204" pitchFamily="34" charset="0"/>
                        </a:rPr>
                        <a:t>0345-2164498</a:t>
                      </a:r>
                    </a:p>
                  </a:txBody>
                  <a:tcPr marL="9525" marR="9525" marT="9525" marB="0" anchor="ctr"/>
                </a:tc>
                <a:tc>
                  <a:txBody>
                    <a:bodyPr/>
                    <a:lstStyle/>
                    <a:p>
                      <a:pPr algn="l" fontAlgn="ctr"/>
                      <a:r>
                        <a:rPr lang="en-GB" sz="1200" b="0" i="0" u="none" strike="noStrike" dirty="0">
                          <a:solidFill>
                            <a:srgbClr val="000000"/>
                          </a:solidFill>
                          <a:effectLst/>
                          <a:latin typeface="Calibri" panose="020F0502020204030204" pitchFamily="34" charset="0"/>
                        </a:rPr>
                        <a:t>mfaisalkhan@mail.com, faisal.khan@hamdard.edu.pk</a:t>
                      </a:r>
                    </a:p>
                  </a:txBody>
                  <a:tcPr marL="9525" marR="9525" marT="9525" marB="0" anchor="ctr"/>
                </a:tc>
                <a:extLst>
                  <a:ext uri="{0D108BD9-81ED-4DB2-BD59-A6C34878D82A}">
                    <a16:rowId xmlns:a16="http://schemas.microsoft.com/office/drawing/2014/main" val="64382439"/>
                  </a:ext>
                </a:extLst>
              </a:tr>
            </a:tbl>
          </a:graphicData>
        </a:graphic>
      </p:graphicFrame>
    </p:spTree>
    <p:extLst>
      <p:ext uri="{BB962C8B-B14F-4D97-AF65-F5344CB8AC3E}">
        <p14:creationId xmlns:p14="http://schemas.microsoft.com/office/powerpoint/2010/main" val="13681261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b="1" dirty="0" smtClean="0">
                <a:solidFill>
                  <a:srgbClr val="FF0000"/>
                </a:solidFill>
                <a:effectLst>
                  <a:outerShdw blurRad="38100" dist="38100" dir="2700000" algn="tl">
                    <a:srgbClr val="000000">
                      <a:alpha val="43137"/>
                    </a:srgbClr>
                  </a:outerShdw>
                </a:effectLst>
                <a:latin typeface="+mn-lt"/>
              </a:rPr>
              <a:t>Video of PAE</a:t>
            </a:r>
            <a:endParaRPr lang="en-GB" sz="3200" b="1" dirty="0">
              <a:solidFill>
                <a:srgbClr val="FF0000"/>
              </a:solidFill>
              <a:effectLst>
                <a:outerShdw blurRad="38100" dist="38100" dir="2700000" algn="tl">
                  <a:srgbClr val="000000">
                    <a:alpha val="43137"/>
                  </a:srgbClr>
                </a:outerShdw>
              </a:effectLst>
              <a:latin typeface="+mn-lt"/>
            </a:endParaRPr>
          </a:p>
        </p:txBody>
      </p:sp>
      <p:pic>
        <p:nvPicPr>
          <p:cNvPr id="5" name="PAE Works">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1" y="1825625"/>
            <a:ext cx="10515599" cy="4351338"/>
          </a:xfrm>
        </p:spPr>
      </p:pic>
      <p:sp>
        <p:nvSpPr>
          <p:cNvPr id="4" name="Slide Number Placeholder 3"/>
          <p:cNvSpPr>
            <a:spLocks noGrp="1"/>
          </p:cNvSpPr>
          <p:nvPr>
            <p:ph type="sldNum" sz="quarter" idx="12"/>
          </p:nvPr>
        </p:nvSpPr>
        <p:spPr/>
        <p:txBody>
          <a:bodyPr/>
          <a:lstStyle/>
          <a:p>
            <a:fld id="{E7C36024-9379-4889-9205-CFBFD368C791}" type="slidenum">
              <a:rPr lang="en-US" smtClean="0"/>
              <a:t>27</a:t>
            </a:fld>
            <a:endParaRPr lang="en-US"/>
          </a:p>
        </p:txBody>
      </p:sp>
    </p:spTree>
    <p:extLst>
      <p:ext uri="{BB962C8B-B14F-4D97-AF65-F5344CB8AC3E}">
        <p14:creationId xmlns:p14="http://schemas.microsoft.com/office/powerpoint/2010/main" val="353631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2"/>
          </p:nvPr>
        </p:nvSpPr>
        <p:spPr>
          <a:xfrm>
            <a:off x="839788" y="1325562"/>
            <a:ext cx="5192522" cy="5279953"/>
          </a:xfrm>
        </p:spPr>
        <p:txBody>
          <a:bodyPr>
            <a:normAutofit lnSpcReduction="10000"/>
          </a:bodyPr>
          <a:lstStyle/>
          <a:p>
            <a:pPr algn="just">
              <a:buFont typeface="Wingdings" panose="05000000000000000000" pitchFamily="2" charset="2"/>
              <a:buChar char="Ø"/>
            </a:pPr>
            <a:r>
              <a:rPr lang="en-GB" sz="1400" dirty="0" smtClean="0"/>
              <a:t>To pursue, encourage and maintain excellence in the entire field of engineering in order to promote the advancement of the science, art and practice of engineering for the benefit of the Pakistani nation.</a:t>
            </a:r>
          </a:p>
          <a:p>
            <a:pPr algn="just">
              <a:buFont typeface="Wingdings" panose="05000000000000000000" pitchFamily="2" charset="2"/>
              <a:buChar char="Ø"/>
            </a:pPr>
            <a:r>
              <a:rPr lang="en-GB" sz="1400" dirty="0" smtClean="0"/>
              <a:t>To provide national forum for the discussion of engineering and technological issues.</a:t>
            </a:r>
          </a:p>
          <a:p>
            <a:pPr algn="just">
              <a:buFont typeface="Wingdings" panose="05000000000000000000" pitchFamily="2" charset="2"/>
              <a:buChar char="Ø"/>
            </a:pPr>
            <a:r>
              <a:rPr lang="en-GB" sz="1400" dirty="0" smtClean="0"/>
              <a:t>To promote the application of emerging technologies for the benefit of Pakistani nation.</a:t>
            </a:r>
          </a:p>
          <a:p>
            <a:pPr algn="just">
              <a:buFont typeface="Wingdings" panose="05000000000000000000" pitchFamily="2" charset="2"/>
              <a:buChar char="Ø"/>
            </a:pPr>
            <a:r>
              <a:rPr lang="en-GB" sz="1400" dirty="0" smtClean="0"/>
              <a:t>To promote independent advice on issues of engineering and technology that </a:t>
            </a:r>
            <a:r>
              <a:rPr lang="en-GB" sz="1400" dirty="0" err="1" smtClean="0"/>
              <a:t>underly</a:t>
            </a:r>
            <a:r>
              <a:rPr lang="en-GB" sz="1400" dirty="0" smtClean="0"/>
              <a:t> many questions of national importance.</a:t>
            </a:r>
          </a:p>
          <a:p>
            <a:pPr algn="just">
              <a:buFont typeface="Wingdings" panose="05000000000000000000" pitchFamily="2" charset="2"/>
              <a:buChar char="Ø"/>
            </a:pPr>
            <a:r>
              <a:rPr lang="en-GB" sz="1400" dirty="0" smtClean="0"/>
              <a:t>To promote the technological welfare of the nation by utilising the knowledge and insight of eminent members of the engineering profession.</a:t>
            </a:r>
          </a:p>
          <a:p>
            <a:pPr algn="just">
              <a:buFont typeface="Wingdings" panose="05000000000000000000" pitchFamily="2" charset="2"/>
              <a:buChar char="Ø"/>
            </a:pPr>
            <a:r>
              <a:rPr lang="en-GB" sz="1400" dirty="0" smtClean="0"/>
              <a:t>To bring together the country’s most eminent engineers from all disciplines and identity strategic priorities to enhance Pakistan’s engineering capabilities and to lead debate by guiding informed thinking and influence public policy.</a:t>
            </a:r>
          </a:p>
          <a:p>
            <a:pPr algn="just">
              <a:buFont typeface="Wingdings" panose="05000000000000000000" pitchFamily="2" charset="2"/>
              <a:buChar char="Ø"/>
            </a:pPr>
            <a:r>
              <a:rPr lang="en-GB" sz="1400" dirty="0" smtClean="0"/>
              <a:t>To promote network of highly experienced and competent professionals in the field of engineering, who seek to stimulate contacts between disciplines and across national borders.</a:t>
            </a:r>
          </a:p>
          <a:p>
            <a:pPr algn="just">
              <a:buFont typeface="Wingdings" panose="05000000000000000000" pitchFamily="2" charset="2"/>
              <a:buChar char="Ø"/>
            </a:pPr>
            <a:r>
              <a:rPr lang="en-GB" sz="1400" dirty="0" smtClean="0"/>
              <a:t>To advise the Government and also conduct its own independent studies that examine important topics in engineering and technology.</a:t>
            </a:r>
          </a:p>
          <a:p>
            <a:pPr>
              <a:buFont typeface="Wingdings" panose="05000000000000000000" pitchFamily="2" charset="2"/>
              <a:buChar char="Ø"/>
            </a:pPr>
            <a:endParaRPr lang="en-GB" sz="1400" dirty="0"/>
          </a:p>
        </p:txBody>
      </p:sp>
      <p:sp>
        <p:nvSpPr>
          <p:cNvPr id="15" name="Content Placeholder 14"/>
          <p:cNvSpPr>
            <a:spLocks noGrp="1"/>
          </p:cNvSpPr>
          <p:nvPr>
            <p:ph sz="quarter" idx="4"/>
          </p:nvPr>
        </p:nvSpPr>
        <p:spPr>
          <a:xfrm>
            <a:off x="6032310" y="1325564"/>
            <a:ext cx="5323078" cy="5279952"/>
          </a:xfrm>
        </p:spPr>
        <p:txBody>
          <a:bodyPr>
            <a:normAutofit/>
          </a:bodyPr>
          <a:lstStyle/>
          <a:p>
            <a:pPr algn="just">
              <a:buFont typeface="Wingdings" panose="05000000000000000000" pitchFamily="2" charset="2"/>
              <a:buChar char="Ø"/>
            </a:pPr>
            <a:r>
              <a:rPr lang="en-GB" sz="1400" dirty="0" smtClean="0"/>
              <a:t>To engage more efficiently with the public and public policy process. To encourage cooperation with international engineering efforts.</a:t>
            </a:r>
          </a:p>
          <a:p>
            <a:pPr algn="just">
              <a:buFont typeface="Wingdings" panose="05000000000000000000" pitchFamily="2" charset="2"/>
              <a:buChar char="Ø"/>
            </a:pPr>
            <a:r>
              <a:rPr lang="en-GB" sz="1400" dirty="0" smtClean="0"/>
              <a:t>To interact with the professiona</a:t>
            </a:r>
            <a:r>
              <a:rPr lang="en-GB" sz="1400" dirty="0"/>
              <a:t>l</a:t>
            </a:r>
            <a:r>
              <a:rPr lang="en-GB" sz="1400" dirty="0" smtClean="0"/>
              <a:t> bodies in engineering and scientific academies in Pakistan and abroad.</a:t>
            </a:r>
          </a:p>
          <a:p>
            <a:pPr algn="just">
              <a:buFont typeface="Wingdings" panose="05000000000000000000" pitchFamily="2" charset="2"/>
              <a:buChar char="Ø"/>
            </a:pPr>
            <a:r>
              <a:rPr lang="en-GB" sz="1400" dirty="0" smtClean="0"/>
              <a:t>To promote strengthening and integration of academia, industry, government and society in the country.</a:t>
            </a:r>
          </a:p>
          <a:p>
            <a:pPr algn="just">
              <a:buFont typeface="Wingdings" panose="05000000000000000000" pitchFamily="2" charset="2"/>
              <a:buChar char="Ø"/>
            </a:pPr>
            <a:r>
              <a:rPr lang="en-GB" sz="1400" dirty="0" smtClean="0"/>
              <a:t>To promote creation of engineering culture in the country.</a:t>
            </a:r>
          </a:p>
          <a:p>
            <a:pPr algn="just">
              <a:buFont typeface="Wingdings" panose="05000000000000000000" pitchFamily="2" charset="2"/>
              <a:buChar char="Ø"/>
            </a:pPr>
            <a:r>
              <a:rPr lang="en-GB" sz="1400" dirty="0" smtClean="0"/>
              <a:t>To honour outstanding engineers of the country, encourage their innovations and institute awards in recognition of their extraordinary contribution to the engineering profession in education, management, research, practice and overall impact on the society.</a:t>
            </a:r>
          </a:p>
          <a:p>
            <a:pPr algn="just">
              <a:buFont typeface="Wingdings" panose="05000000000000000000" pitchFamily="2" charset="2"/>
              <a:buChar char="Ø"/>
            </a:pPr>
            <a:r>
              <a:rPr lang="en-GB" sz="1400" dirty="0" smtClean="0"/>
              <a:t>To institute and establish Professorship, Studentships, Scholarships, Awards and other Benefactions.</a:t>
            </a:r>
          </a:p>
          <a:p>
            <a:pPr algn="just">
              <a:buFont typeface="Wingdings" panose="05000000000000000000" pitchFamily="2" charset="2"/>
              <a:buChar char="Ø"/>
            </a:pPr>
            <a:r>
              <a:rPr lang="en-GB" sz="1400" dirty="0" smtClean="0"/>
              <a:t>To function as initiator, catalyst, coordinator and opinion moulder.</a:t>
            </a:r>
          </a:p>
          <a:p>
            <a:pPr algn="just">
              <a:buFont typeface="Wingdings" panose="05000000000000000000" pitchFamily="2" charset="2"/>
              <a:buChar char="Ø"/>
            </a:pPr>
            <a:r>
              <a:rPr lang="en-GB" sz="1400" dirty="0" smtClean="0"/>
              <a:t>To run the society on non-political, non-commercial and non-religious basis.</a:t>
            </a:r>
          </a:p>
          <a:p>
            <a:pPr algn="just">
              <a:buFont typeface="Wingdings" panose="05000000000000000000" pitchFamily="2" charset="2"/>
              <a:buChar char="Ø"/>
            </a:pPr>
            <a:r>
              <a:rPr lang="en-GB" sz="1400" dirty="0" smtClean="0"/>
              <a:t>The society shall run purely on charitable basis.</a:t>
            </a:r>
          </a:p>
        </p:txBody>
      </p:sp>
      <p:sp>
        <p:nvSpPr>
          <p:cNvPr id="2" name="Slide Number Placeholder 1">
            <a:extLst>
              <a:ext uri="{FF2B5EF4-FFF2-40B4-BE49-F238E27FC236}">
                <a16:creationId xmlns:a16="http://schemas.microsoft.com/office/drawing/2014/main" id="{07F8435D-B8D9-43A7-9D82-AFA23098BB55}"/>
              </a:ext>
            </a:extLst>
          </p:cNvPr>
          <p:cNvSpPr>
            <a:spLocks noGrp="1"/>
          </p:cNvSpPr>
          <p:nvPr>
            <p:ph type="sldNum" sz="quarter" idx="12"/>
          </p:nvPr>
        </p:nvSpPr>
        <p:spPr/>
        <p:txBody>
          <a:bodyPr vert="horz" lIns="91440" tIns="45720" rIns="91440" bIns="45720" rtlCol="0" anchor="ctr"/>
          <a:lstStyle/>
          <a:p>
            <a:fld id="{E7C36024-9379-4889-9205-CFBFD368C791}" type="slidenum">
              <a:rPr lang="en-US" sz="1600">
                <a:solidFill>
                  <a:schemeClr val="bg1"/>
                </a:solidFill>
              </a:rPr>
              <a:pPr/>
              <a:t>3</a:t>
            </a:fld>
            <a:endParaRPr lang="en-US" sz="1600" dirty="0">
              <a:solidFill>
                <a:schemeClr val="bg1"/>
              </a:solidFill>
            </a:endParaRPr>
          </a:p>
        </p:txBody>
      </p:sp>
      <p:sp>
        <p:nvSpPr>
          <p:cNvPr id="16" name="Title 15">
            <a:extLst>
              <a:ext uri="{FF2B5EF4-FFF2-40B4-BE49-F238E27FC236}">
                <a16:creationId xmlns:a16="http://schemas.microsoft.com/office/drawing/2014/main" id="{3050C044-E1B7-4FA8-ACBF-5C20CA82FF5F}"/>
              </a:ext>
            </a:extLst>
          </p:cNvPr>
          <p:cNvSpPr>
            <a:spLocks noGrp="1"/>
          </p:cNvSpPr>
          <p:nvPr>
            <p:ph type="title"/>
          </p:nvPr>
        </p:nvSpPr>
        <p:spPr>
          <a:xfrm>
            <a:off x="839788" y="0"/>
            <a:ext cx="10515600" cy="1325563"/>
          </a:xfrm>
          <a:prstGeom prst="rect">
            <a:avLst/>
          </a:prstGeom>
        </p:spPr>
        <p:txBody>
          <a:bodyPr wrap="none">
            <a:spAutoFit/>
          </a:bodyPr>
          <a:lstStyle/>
          <a:p>
            <a:pPr>
              <a:lnSpc>
                <a:spcPct val="107000"/>
              </a:lnSpc>
              <a:spcAft>
                <a:spcPts val="800"/>
              </a:spcAft>
            </a:pPr>
            <a:r>
              <a:rPr lang="en-GB" sz="3200" b="1" dirty="0">
                <a:solidFill>
                  <a:srgbClr val="C00000"/>
                </a:solidFill>
                <a:ea typeface="Verdana" panose="020B0604030504040204" pitchFamily="34" charset="0"/>
                <a:cs typeface="Arial" panose="020B0604020202020204" pitchFamily="34" charset="0"/>
              </a:rPr>
              <a:t>Objectives of PAE</a:t>
            </a:r>
          </a:p>
        </p:txBody>
      </p:sp>
    </p:spTree>
    <p:extLst>
      <p:ext uri="{BB962C8B-B14F-4D97-AF65-F5344CB8AC3E}">
        <p14:creationId xmlns:p14="http://schemas.microsoft.com/office/powerpoint/2010/main" val="33255277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4802C-89BD-4889-BD46-0EDC23E75488}"/>
              </a:ext>
            </a:extLst>
          </p:cNvPr>
          <p:cNvSpPr>
            <a:spLocks noGrp="1"/>
          </p:cNvSpPr>
          <p:nvPr>
            <p:ph type="title"/>
          </p:nvPr>
        </p:nvSpPr>
        <p:spPr>
          <a:xfrm>
            <a:off x="0" y="24019"/>
            <a:ext cx="10976032" cy="673628"/>
          </a:xfrm>
        </p:spPr>
        <p:txBody>
          <a:bodyPr>
            <a:normAutofit/>
          </a:bodyPr>
          <a:lstStyle/>
          <a:p>
            <a:r>
              <a:rPr lang="en-US" sz="3200" b="1" dirty="0">
                <a:solidFill>
                  <a:srgbClr val="C00000"/>
                </a:solidFill>
                <a:latin typeface="+mn-lt"/>
                <a:ea typeface="Verdana" panose="020B0604030504040204" pitchFamily="34" charset="0"/>
                <a:cs typeface="Arial" panose="020B0604020202020204" pitchFamily="34" charset="0"/>
              </a:rPr>
              <a:t>CAETS MEMBER COUNTRIES</a:t>
            </a:r>
          </a:p>
        </p:txBody>
      </p:sp>
      <p:sp>
        <p:nvSpPr>
          <p:cNvPr id="247" name="Rectangle 246"/>
          <p:cNvSpPr/>
          <p:nvPr/>
        </p:nvSpPr>
        <p:spPr>
          <a:xfrm>
            <a:off x="-62340" y="687789"/>
            <a:ext cx="1352743"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 ARGENTINA</a:t>
            </a:r>
            <a:endParaRPr lang="en-GB" dirty="0">
              <a:cs typeface="Times New Roman" panose="02020603050405020304" pitchFamily="18" charset="0"/>
            </a:endParaRPr>
          </a:p>
        </p:txBody>
      </p:sp>
      <p:grpSp>
        <p:nvGrpSpPr>
          <p:cNvPr id="248" name="Group 247"/>
          <p:cNvGrpSpPr>
            <a:grpSpLocks/>
          </p:cNvGrpSpPr>
          <p:nvPr/>
        </p:nvGrpSpPr>
        <p:grpSpPr bwMode="auto">
          <a:xfrm>
            <a:off x="90422" y="980893"/>
            <a:ext cx="1335405" cy="786765"/>
            <a:chOff x="726" y="59"/>
            <a:chExt cx="2103" cy="1239"/>
          </a:xfrm>
        </p:grpSpPr>
        <p:pic>
          <p:nvPicPr>
            <p:cNvPr id="249" name="Picture 24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4" y="67"/>
              <a:ext cx="2088" cy="122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50" name="Rectangle 249"/>
            <p:cNvSpPr>
              <a:spLocks noChangeArrowheads="1"/>
            </p:cNvSpPr>
            <p:nvPr/>
          </p:nvSpPr>
          <p:spPr bwMode="auto">
            <a:xfrm>
              <a:off x="726" y="59"/>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51" name="Group 250"/>
          <p:cNvGrpSpPr>
            <a:grpSpLocks/>
          </p:cNvGrpSpPr>
          <p:nvPr/>
        </p:nvGrpSpPr>
        <p:grpSpPr bwMode="auto">
          <a:xfrm>
            <a:off x="1651557" y="976448"/>
            <a:ext cx="1325880" cy="786765"/>
            <a:chOff x="712" y="499"/>
            <a:chExt cx="2088" cy="1239"/>
          </a:xfrm>
        </p:grpSpPr>
        <p:pic>
          <p:nvPicPr>
            <p:cNvPr id="252" name="Picture 25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 y="507"/>
              <a:ext cx="2073"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 name="Rectangle 252"/>
            <p:cNvSpPr>
              <a:spLocks noChangeArrowheads="1"/>
            </p:cNvSpPr>
            <p:nvPr/>
          </p:nvSpPr>
          <p:spPr bwMode="auto">
            <a:xfrm>
              <a:off x="712" y="499"/>
              <a:ext cx="2088"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254" name="Rectangle 253"/>
          <p:cNvSpPr/>
          <p:nvPr/>
        </p:nvSpPr>
        <p:spPr>
          <a:xfrm>
            <a:off x="1443318" y="683344"/>
            <a:ext cx="1345240" cy="369332"/>
          </a:xfrm>
          <a:prstGeom prst="rect">
            <a:avLst/>
          </a:prstGeom>
        </p:spPr>
        <p:txBody>
          <a:bodyPr wrap="none">
            <a:spAutoFit/>
          </a:bodyPr>
          <a:lstStyle/>
          <a:p>
            <a:pPr marL="114300">
              <a:spcBef>
                <a:spcPts val="195"/>
              </a:spcBef>
              <a:spcAft>
                <a:spcPts val="0"/>
              </a:spcAft>
            </a:pPr>
            <a:r>
              <a:rPr lang="en-US" kern="0" dirty="0">
                <a:ea typeface="Arial" panose="020B0604020202020204" pitchFamily="34" charset="0"/>
                <a:cs typeface="Times New Roman" panose="02020603050405020304" pitchFamily="18" charset="0"/>
              </a:rPr>
              <a:t>AUSTRALIA</a:t>
            </a:r>
            <a:endParaRPr lang="en-GB" kern="0" dirty="0">
              <a:ea typeface="Arial" panose="020B0604020202020204" pitchFamily="34" charset="0"/>
              <a:cs typeface="Times New Roman" panose="02020603050405020304" pitchFamily="18" charset="0"/>
            </a:endParaRPr>
          </a:p>
        </p:txBody>
      </p:sp>
      <p:sp>
        <p:nvSpPr>
          <p:cNvPr id="255" name="Rectangle 254"/>
          <p:cNvSpPr/>
          <p:nvPr/>
        </p:nvSpPr>
        <p:spPr>
          <a:xfrm>
            <a:off x="3088833" y="684561"/>
            <a:ext cx="1183337" cy="369332"/>
          </a:xfrm>
          <a:prstGeom prst="rect">
            <a:avLst/>
          </a:prstGeom>
        </p:spPr>
        <p:txBody>
          <a:bodyPr wrap="none">
            <a:spAutoFit/>
          </a:bodyPr>
          <a:lstStyle/>
          <a:p>
            <a:pPr marL="114300">
              <a:spcBef>
                <a:spcPts val="200"/>
              </a:spcBef>
              <a:spcAft>
                <a:spcPts val="0"/>
              </a:spcAft>
            </a:pPr>
            <a:r>
              <a:rPr lang="en-US" kern="0" dirty="0">
                <a:ea typeface="Arial" panose="020B0604020202020204" pitchFamily="34" charset="0"/>
                <a:cs typeface="Times New Roman" panose="02020603050405020304" pitchFamily="18" charset="0"/>
              </a:rPr>
              <a:t>BELGIUM</a:t>
            </a:r>
            <a:endParaRPr lang="en-GB" kern="0" dirty="0">
              <a:ea typeface="Arial" panose="020B0604020202020204" pitchFamily="34" charset="0"/>
              <a:cs typeface="Times New Roman" panose="02020603050405020304" pitchFamily="18" charset="0"/>
            </a:endParaRPr>
          </a:p>
        </p:txBody>
      </p:sp>
      <p:grpSp>
        <p:nvGrpSpPr>
          <p:cNvPr id="256" name="Group 255"/>
          <p:cNvGrpSpPr>
            <a:grpSpLocks/>
          </p:cNvGrpSpPr>
          <p:nvPr/>
        </p:nvGrpSpPr>
        <p:grpSpPr bwMode="auto">
          <a:xfrm>
            <a:off x="3151938" y="972003"/>
            <a:ext cx="1325880" cy="786765"/>
            <a:chOff x="712" y="507"/>
            <a:chExt cx="2088" cy="1239"/>
          </a:xfrm>
        </p:grpSpPr>
        <p:pic>
          <p:nvPicPr>
            <p:cNvPr id="257" name="Picture 25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0" y="514"/>
              <a:ext cx="2073"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 name="Rectangle 257"/>
            <p:cNvSpPr>
              <a:spLocks noChangeArrowheads="1"/>
            </p:cNvSpPr>
            <p:nvPr/>
          </p:nvSpPr>
          <p:spPr bwMode="auto">
            <a:xfrm>
              <a:off x="712" y="507"/>
              <a:ext cx="2088"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259" name="Rectangle 258"/>
          <p:cNvSpPr/>
          <p:nvPr/>
        </p:nvSpPr>
        <p:spPr>
          <a:xfrm>
            <a:off x="4686875" y="669696"/>
            <a:ext cx="995594"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CANADA</a:t>
            </a:r>
            <a:endParaRPr lang="en-GB" dirty="0">
              <a:cs typeface="Times New Roman" panose="02020603050405020304" pitchFamily="18" charset="0"/>
            </a:endParaRPr>
          </a:p>
        </p:txBody>
      </p:sp>
      <p:grpSp>
        <p:nvGrpSpPr>
          <p:cNvPr id="260" name="Group 259"/>
          <p:cNvGrpSpPr>
            <a:grpSpLocks/>
          </p:cNvGrpSpPr>
          <p:nvPr/>
        </p:nvGrpSpPr>
        <p:grpSpPr bwMode="auto">
          <a:xfrm>
            <a:off x="4650982" y="966923"/>
            <a:ext cx="1335405" cy="786765"/>
            <a:chOff x="731" y="465"/>
            <a:chExt cx="2103" cy="1239"/>
          </a:xfrm>
        </p:grpSpPr>
        <p:pic>
          <p:nvPicPr>
            <p:cNvPr id="261" name="Picture 26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 y="472"/>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 name="Rectangle 261"/>
            <p:cNvSpPr>
              <a:spLocks noChangeArrowheads="1"/>
            </p:cNvSpPr>
            <p:nvPr/>
          </p:nvSpPr>
          <p:spPr bwMode="auto">
            <a:xfrm>
              <a:off x="731" y="465"/>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63" name="Group 262"/>
          <p:cNvGrpSpPr>
            <a:grpSpLocks/>
          </p:cNvGrpSpPr>
          <p:nvPr/>
        </p:nvGrpSpPr>
        <p:grpSpPr bwMode="auto">
          <a:xfrm>
            <a:off x="6162408" y="985973"/>
            <a:ext cx="1335405" cy="786765"/>
            <a:chOff x="712" y="456"/>
            <a:chExt cx="2103" cy="1239"/>
          </a:xfrm>
        </p:grpSpPr>
        <p:pic>
          <p:nvPicPr>
            <p:cNvPr id="264" name="Picture 26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 y="464"/>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5" name="Rectangle 264"/>
            <p:cNvSpPr>
              <a:spLocks noChangeArrowheads="1"/>
            </p:cNvSpPr>
            <p:nvPr/>
          </p:nvSpPr>
          <p:spPr bwMode="auto">
            <a:xfrm>
              <a:off x="712" y="456"/>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66" name="Group 265"/>
          <p:cNvGrpSpPr>
            <a:grpSpLocks/>
          </p:cNvGrpSpPr>
          <p:nvPr/>
        </p:nvGrpSpPr>
        <p:grpSpPr bwMode="auto">
          <a:xfrm>
            <a:off x="7675422" y="989139"/>
            <a:ext cx="1335405" cy="786765"/>
            <a:chOff x="727" y="524"/>
            <a:chExt cx="2103" cy="1239"/>
          </a:xfrm>
        </p:grpSpPr>
        <p:pic>
          <p:nvPicPr>
            <p:cNvPr id="267" name="Picture 26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5" y="531"/>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 name="Rectangle 267"/>
            <p:cNvSpPr>
              <a:spLocks noChangeArrowheads="1"/>
            </p:cNvSpPr>
            <p:nvPr/>
          </p:nvSpPr>
          <p:spPr bwMode="auto">
            <a:xfrm>
              <a:off x="727" y="524"/>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69" name="Group 268"/>
          <p:cNvGrpSpPr>
            <a:grpSpLocks/>
          </p:cNvGrpSpPr>
          <p:nvPr/>
        </p:nvGrpSpPr>
        <p:grpSpPr bwMode="auto">
          <a:xfrm>
            <a:off x="9240045" y="974276"/>
            <a:ext cx="1335405" cy="786765"/>
            <a:chOff x="727" y="546"/>
            <a:chExt cx="2103" cy="1239"/>
          </a:xfrm>
        </p:grpSpPr>
        <p:pic>
          <p:nvPicPr>
            <p:cNvPr id="270" name="Picture 26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5" y="554"/>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1" name="Rectangle 270"/>
            <p:cNvSpPr>
              <a:spLocks noChangeArrowheads="1"/>
            </p:cNvSpPr>
            <p:nvPr/>
          </p:nvSpPr>
          <p:spPr bwMode="auto">
            <a:xfrm>
              <a:off x="727" y="546"/>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72" name="Group 271"/>
          <p:cNvGrpSpPr>
            <a:grpSpLocks/>
          </p:cNvGrpSpPr>
          <p:nvPr/>
        </p:nvGrpSpPr>
        <p:grpSpPr bwMode="auto">
          <a:xfrm>
            <a:off x="10730843" y="958676"/>
            <a:ext cx="1335405" cy="786765"/>
            <a:chOff x="742" y="64"/>
            <a:chExt cx="2103" cy="1239"/>
          </a:xfrm>
        </p:grpSpPr>
        <p:pic>
          <p:nvPicPr>
            <p:cNvPr id="273" name="Picture 27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0" y="72"/>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4" name="Rectangle 273"/>
            <p:cNvSpPr>
              <a:spLocks noChangeArrowheads="1"/>
            </p:cNvSpPr>
            <p:nvPr/>
          </p:nvSpPr>
          <p:spPr bwMode="auto">
            <a:xfrm>
              <a:off x="742" y="64"/>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75" name="Group 274"/>
          <p:cNvGrpSpPr>
            <a:grpSpLocks/>
          </p:cNvGrpSpPr>
          <p:nvPr/>
        </p:nvGrpSpPr>
        <p:grpSpPr bwMode="auto">
          <a:xfrm>
            <a:off x="65969" y="2369322"/>
            <a:ext cx="1335405" cy="786765"/>
            <a:chOff x="742" y="492"/>
            <a:chExt cx="2103" cy="1239"/>
          </a:xfrm>
        </p:grpSpPr>
        <p:pic>
          <p:nvPicPr>
            <p:cNvPr id="276" name="Picture 27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50" y="499"/>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 name="Rectangle 276"/>
            <p:cNvSpPr>
              <a:spLocks noChangeArrowheads="1"/>
            </p:cNvSpPr>
            <p:nvPr/>
          </p:nvSpPr>
          <p:spPr bwMode="auto">
            <a:xfrm>
              <a:off x="742" y="492"/>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78" name="Group 277"/>
          <p:cNvGrpSpPr>
            <a:grpSpLocks/>
          </p:cNvGrpSpPr>
          <p:nvPr/>
        </p:nvGrpSpPr>
        <p:grpSpPr bwMode="auto">
          <a:xfrm>
            <a:off x="1617579" y="2364242"/>
            <a:ext cx="1335405" cy="786765"/>
            <a:chOff x="697" y="514"/>
            <a:chExt cx="2103" cy="1239"/>
          </a:xfrm>
        </p:grpSpPr>
        <p:pic>
          <p:nvPicPr>
            <p:cNvPr id="279" name="Picture 278"/>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05" y="522"/>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 name="Rectangle 279"/>
            <p:cNvSpPr>
              <a:spLocks noChangeArrowheads="1"/>
            </p:cNvSpPr>
            <p:nvPr/>
          </p:nvSpPr>
          <p:spPr bwMode="auto">
            <a:xfrm>
              <a:off x="697" y="514"/>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81" name="Group 280"/>
          <p:cNvGrpSpPr>
            <a:grpSpLocks/>
          </p:cNvGrpSpPr>
          <p:nvPr/>
        </p:nvGrpSpPr>
        <p:grpSpPr bwMode="auto">
          <a:xfrm>
            <a:off x="3127485" y="2373767"/>
            <a:ext cx="1325880" cy="786765"/>
            <a:chOff x="652" y="506"/>
            <a:chExt cx="2088" cy="1239"/>
          </a:xfrm>
        </p:grpSpPr>
        <p:pic>
          <p:nvPicPr>
            <p:cNvPr id="282" name="Picture 281"/>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60" y="513"/>
              <a:ext cx="2073"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3" name="Rectangle 282"/>
            <p:cNvSpPr>
              <a:spLocks noChangeArrowheads="1"/>
            </p:cNvSpPr>
            <p:nvPr/>
          </p:nvSpPr>
          <p:spPr bwMode="auto">
            <a:xfrm>
              <a:off x="652" y="506"/>
              <a:ext cx="2088"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84" name="Group 283"/>
          <p:cNvGrpSpPr>
            <a:grpSpLocks/>
          </p:cNvGrpSpPr>
          <p:nvPr/>
        </p:nvGrpSpPr>
        <p:grpSpPr bwMode="auto">
          <a:xfrm>
            <a:off x="4626529" y="2373767"/>
            <a:ext cx="1335405" cy="786765"/>
            <a:chOff x="697" y="450"/>
            <a:chExt cx="2103" cy="1239"/>
          </a:xfrm>
        </p:grpSpPr>
        <p:pic>
          <p:nvPicPr>
            <p:cNvPr id="285" name="Picture 28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05" y="458"/>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 name="Rectangle 285"/>
            <p:cNvSpPr>
              <a:spLocks noChangeArrowheads="1"/>
            </p:cNvSpPr>
            <p:nvPr/>
          </p:nvSpPr>
          <p:spPr bwMode="auto">
            <a:xfrm>
              <a:off x="697" y="450"/>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87" name="Group 286"/>
          <p:cNvGrpSpPr>
            <a:grpSpLocks/>
          </p:cNvGrpSpPr>
          <p:nvPr/>
        </p:nvGrpSpPr>
        <p:grpSpPr bwMode="auto">
          <a:xfrm>
            <a:off x="6139012" y="2378212"/>
            <a:ext cx="1335405" cy="786765"/>
            <a:chOff x="697" y="513"/>
            <a:chExt cx="2103" cy="1239"/>
          </a:xfrm>
        </p:grpSpPr>
        <p:pic>
          <p:nvPicPr>
            <p:cNvPr id="288" name="Picture 28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5" y="520"/>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9" name="Rectangle 288"/>
            <p:cNvSpPr>
              <a:spLocks noChangeArrowheads="1"/>
            </p:cNvSpPr>
            <p:nvPr/>
          </p:nvSpPr>
          <p:spPr bwMode="auto">
            <a:xfrm>
              <a:off x="697" y="513"/>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90" name="Group 289"/>
          <p:cNvGrpSpPr>
            <a:grpSpLocks/>
          </p:cNvGrpSpPr>
          <p:nvPr/>
        </p:nvGrpSpPr>
        <p:grpSpPr bwMode="auto">
          <a:xfrm>
            <a:off x="7660494" y="2359797"/>
            <a:ext cx="1335405" cy="786765"/>
            <a:chOff x="678" y="598"/>
            <a:chExt cx="2103" cy="1239"/>
          </a:xfrm>
        </p:grpSpPr>
        <p:pic>
          <p:nvPicPr>
            <p:cNvPr id="291" name="Picture 290"/>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86" y="606"/>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 name="Rectangle 291"/>
            <p:cNvSpPr>
              <a:spLocks noChangeArrowheads="1"/>
            </p:cNvSpPr>
            <p:nvPr/>
          </p:nvSpPr>
          <p:spPr bwMode="auto">
            <a:xfrm>
              <a:off x="678" y="598"/>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93" name="Group 292"/>
          <p:cNvGrpSpPr>
            <a:grpSpLocks/>
          </p:cNvGrpSpPr>
          <p:nvPr/>
        </p:nvGrpSpPr>
        <p:grpSpPr bwMode="auto">
          <a:xfrm>
            <a:off x="9207024" y="2378212"/>
            <a:ext cx="1335405" cy="786765"/>
            <a:chOff x="652" y="60"/>
            <a:chExt cx="2103" cy="1239"/>
          </a:xfrm>
        </p:grpSpPr>
        <p:pic>
          <p:nvPicPr>
            <p:cNvPr id="294" name="Picture 293"/>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60" y="68"/>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5" name="Rectangle 294"/>
            <p:cNvSpPr>
              <a:spLocks noChangeArrowheads="1"/>
            </p:cNvSpPr>
            <p:nvPr/>
          </p:nvSpPr>
          <p:spPr bwMode="auto">
            <a:xfrm>
              <a:off x="652" y="60"/>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296" name="Group 295"/>
          <p:cNvGrpSpPr>
            <a:grpSpLocks/>
          </p:cNvGrpSpPr>
          <p:nvPr/>
        </p:nvGrpSpPr>
        <p:grpSpPr bwMode="auto">
          <a:xfrm>
            <a:off x="10714957" y="2364607"/>
            <a:ext cx="1335405" cy="786765"/>
            <a:chOff x="727" y="62"/>
            <a:chExt cx="2103" cy="1239"/>
          </a:xfrm>
        </p:grpSpPr>
        <p:pic>
          <p:nvPicPr>
            <p:cNvPr id="297" name="Picture 29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735" y="70"/>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8" name="Rectangle 297"/>
            <p:cNvSpPr>
              <a:spLocks noChangeArrowheads="1"/>
            </p:cNvSpPr>
            <p:nvPr/>
          </p:nvSpPr>
          <p:spPr bwMode="auto">
            <a:xfrm>
              <a:off x="727" y="62"/>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299" name="Rectangle 298"/>
          <p:cNvSpPr/>
          <p:nvPr/>
        </p:nvSpPr>
        <p:spPr>
          <a:xfrm>
            <a:off x="6221364" y="696992"/>
            <a:ext cx="907621" cy="369332"/>
          </a:xfrm>
          <a:prstGeom prst="rect">
            <a:avLst/>
          </a:prstGeom>
        </p:spPr>
        <p:txBody>
          <a:bodyPr wrap="none">
            <a:spAutoFit/>
          </a:bodyPr>
          <a:lstStyle/>
          <a:p>
            <a:pPr marL="114300">
              <a:spcBef>
                <a:spcPts val="195"/>
              </a:spcBef>
              <a:spcAft>
                <a:spcPts val="0"/>
              </a:spcAft>
            </a:pPr>
            <a:r>
              <a:rPr lang="en-US" kern="0" dirty="0">
                <a:ea typeface="Arial" panose="020B0604020202020204" pitchFamily="34" charset="0"/>
                <a:cs typeface="Times New Roman" panose="02020603050405020304" pitchFamily="18" charset="0"/>
              </a:rPr>
              <a:t>CHINA</a:t>
            </a:r>
            <a:endParaRPr lang="en-GB" kern="0" dirty="0">
              <a:ea typeface="Arial" panose="020B0604020202020204" pitchFamily="34" charset="0"/>
              <a:cs typeface="Times New Roman" panose="02020603050405020304" pitchFamily="18" charset="0"/>
            </a:endParaRPr>
          </a:p>
        </p:txBody>
      </p:sp>
      <p:sp>
        <p:nvSpPr>
          <p:cNvPr id="300" name="Rectangle 299"/>
          <p:cNvSpPr/>
          <p:nvPr/>
        </p:nvSpPr>
        <p:spPr>
          <a:xfrm>
            <a:off x="7729590" y="668741"/>
            <a:ext cx="998607"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CROATIA</a:t>
            </a:r>
            <a:endParaRPr lang="en-GB" dirty="0">
              <a:cs typeface="Times New Roman" panose="02020603050405020304" pitchFamily="18" charset="0"/>
            </a:endParaRPr>
          </a:p>
        </p:txBody>
      </p:sp>
      <p:sp>
        <p:nvSpPr>
          <p:cNvPr id="301" name="Rectangle 300"/>
          <p:cNvSpPr/>
          <p:nvPr/>
        </p:nvSpPr>
        <p:spPr>
          <a:xfrm>
            <a:off x="9068722" y="629716"/>
            <a:ext cx="1634686" cy="369332"/>
          </a:xfrm>
          <a:prstGeom prst="rect">
            <a:avLst/>
          </a:prstGeom>
        </p:spPr>
        <p:txBody>
          <a:bodyPr wrap="square">
            <a:spAutoFit/>
          </a:bodyPr>
          <a:lstStyle/>
          <a:p>
            <a:r>
              <a:rPr lang="en-US" dirty="0">
                <a:ea typeface="Arial" panose="020B0604020202020204" pitchFamily="34" charset="0"/>
                <a:cs typeface="Times New Roman" panose="02020603050405020304" pitchFamily="18" charset="0"/>
              </a:rPr>
              <a:t>CZECH</a:t>
            </a:r>
            <a:r>
              <a:rPr lang="en-US" spc="-140" dirty="0">
                <a:ea typeface="Arial" panose="020B0604020202020204" pitchFamily="34" charset="0"/>
                <a:cs typeface="Times New Roman" panose="02020603050405020304" pitchFamily="18" charset="0"/>
              </a:rPr>
              <a:t> </a:t>
            </a:r>
            <a:r>
              <a:rPr lang="en-US" spc="-15" dirty="0">
                <a:ea typeface="Arial" panose="020B0604020202020204" pitchFamily="34" charset="0"/>
                <a:cs typeface="Times New Roman" panose="02020603050405020304" pitchFamily="18" charset="0"/>
              </a:rPr>
              <a:t>REPUBIC</a:t>
            </a:r>
            <a:endParaRPr lang="en-GB" dirty="0">
              <a:cs typeface="Times New Roman" panose="02020603050405020304" pitchFamily="18" charset="0"/>
            </a:endParaRPr>
          </a:p>
        </p:txBody>
      </p:sp>
      <p:sp>
        <p:nvSpPr>
          <p:cNvPr id="302" name="Rectangle 301"/>
          <p:cNvSpPr/>
          <p:nvPr/>
        </p:nvSpPr>
        <p:spPr>
          <a:xfrm>
            <a:off x="10756088" y="629716"/>
            <a:ext cx="1164101" cy="369332"/>
          </a:xfrm>
          <a:prstGeom prst="rect">
            <a:avLst/>
          </a:prstGeom>
        </p:spPr>
        <p:txBody>
          <a:bodyPr wrap="none">
            <a:spAutoFit/>
          </a:bodyPr>
          <a:lstStyle/>
          <a:p>
            <a:r>
              <a:rPr lang="en-US" kern="0" dirty="0">
                <a:cs typeface="Times New Roman" panose="02020603050405020304" pitchFamily="18" charset="0"/>
              </a:rPr>
              <a:t>DENMARK</a:t>
            </a:r>
            <a:endParaRPr lang="en-GB" dirty="0">
              <a:cs typeface="Times New Roman" panose="02020603050405020304" pitchFamily="18" charset="0"/>
            </a:endParaRPr>
          </a:p>
        </p:txBody>
      </p:sp>
      <p:sp>
        <p:nvSpPr>
          <p:cNvPr id="303" name="Rectangle 302"/>
          <p:cNvSpPr/>
          <p:nvPr/>
        </p:nvSpPr>
        <p:spPr>
          <a:xfrm>
            <a:off x="172756" y="2063851"/>
            <a:ext cx="1019831"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FINLAND</a:t>
            </a:r>
            <a:endParaRPr lang="en-GB" dirty="0">
              <a:cs typeface="Times New Roman" panose="02020603050405020304" pitchFamily="18" charset="0"/>
            </a:endParaRPr>
          </a:p>
        </p:txBody>
      </p:sp>
      <p:sp>
        <p:nvSpPr>
          <p:cNvPr id="304" name="Rectangle 303"/>
          <p:cNvSpPr/>
          <p:nvPr/>
        </p:nvSpPr>
        <p:spPr>
          <a:xfrm>
            <a:off x="1647205" y="2063851"/>
            <a:ext cx="1048685" cy="369332"/>
          </a:xfrm>
          <a:prstGeom prst="rect">
            <a:avLst/>
          </a:prstGeom>
        </p:spPr>
        <p:txBody>
          <a:bodyPr wrap="none">
            <a:spAutoFit/>
          </a:bodyPr>
          <a:lstStyle/>
          <a:p>
            <a:pPr marL="114300">
              <a:spcBef>
                <a:spcPts val="200"/>
              </a:spcBef>
              <a:spcAft>
                <a:spcPts val="0"/>
              </a:spcAft>
            </a:pPr>
            <a:r>
              <a:rPr lang="en-US" kern="0" dirty="0">
                <a:ea typeface="Arial" panose="020B0604020202020204" pitchFamily="34" charset="0"/>
                <a:cs typeface="Times New Roman" panose="02020603050405020304" pitchFamily="18" charset="0"/>
              </a:rPr>
              <a:t>FRANCE</a:t>
            </a:r>
            <a:endParaRPr lang="en-GB" kern="0" dirty="0">
              <a:ea typeface="Arial" panose="020B0604020202020204" pitchFamily="34" charset="0"/>
              <a:cs typeface="Times New Roman" panose="02020603050405020304" pitchFamily="18" charset="0"/>
            </a:endParaRPr>
          </a:p>
        </p:txBody>
      </p:sp>
      <p:sp>
        <p:nvSpPr>
          <p:cNvPr id="305" name="Rectangle 304"/>
          <p:cNvSpPr/>
          <p:nvPr/>
        </p:nvSpPr>
        <p:spPr>
          <a:xfrm>
            <a:off x="3008473" y="2077499"/>
            <a:ext cx="1274708" cy="369332"/>
          </a:xfrm>
          <a:prstGeom prst="rect">
            <a:avLst/>
          </a:prstGeom>
        </p:spPr>
        <p:txBody>
          <a:bodyPr wrap="none">
            <a:spAutoFit/>
          </a:bodyPr>
          <a:lstStyle/>
          <a:p>
            <a:pPr marL="114300">
              <a:spcBef>
                <a:spcPts val="195"/>
              </a:spcBef>
              <a:spcAft>
                <a:spcPts val="0"/>
              </a:spcAft>
            </a:pPr>
            <a:r>
              <a:rPr lang="en-US" kern="0" dirty="0">
                <a:ea typeface="Arial" panose="020B0604020202020204" pitchFamily="34" charset="0"/>
                <a:cs typeface="Times New Roman" panose="02020603050405020304" pitchFamily="18" charset="0"/>
              </a:rPr>
              <a:t>GERMANY</a:t>
            </a:r>
            <a:endParaRPr lang="en-GB" kern="0" dirty="0">
              <a:ea typeface="Arial" panose="020B0604020202020204" pitchFamily="34" charset="0"/>
              <a:cs typeface="Times New Roman" panose="02020603050405020304" pitchFamily="18" charset="0"/>
            </a:endParaRPr>
          </a:p>
        </p:txBody>
      </p:sp>
      <p:sp>
        <p:nvSpPr>
          <p:cNvPr id="306" name="Rectangle 305"/>
          <p:cNvSpPr/>
          <p:nvPr/>
        </p:nvSpPr>
        <p:spPr>
          <a:xfrm>
            <a:off x="4629405" y="2077499"/>
            <a:ext cx="1138260"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HUNGARY</a:t>
            </a:r>
            <a:endParaRPr lang="en-GB" dirty="0">
              <a:cs typeface="Times New Roman" panose="02020603050405020304" pitchFamily="18" charset="0"/>
            </a:endParaRPr>
          </a:p>
        </p:txBody>
      </p:sp>
      <p:sp>
        <p:nvSpPr>
          <p:cNvPr id="307" name="Rectangle 306"/>
          <p:cNvSpPr/>
          <p:nvPr/>
        </p:nvSpPr>
        <p:spPr>
          <a:xfrm>
            <a:off x="6423779" y="2077878"/>
            <a:ext cx="724878"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INDIA</a:t>
            </a:r>
            <a:endParaRPr lang="en-GB" dirty="0">
              <a:cs typeface="Times New Roman" panose="02020603050405020304" pitchFamily="18" charset="0"/>
            </a:endParaRPr>
          </a:p>
        </p:txBody>
      </p:sp>
      <p:sp>
        <p:nvSpPr>
          <p:cNvPr id="308" name="Rectangle 307"/>
          <p:cNvSpPr/>
          <p:nvPr/>
        </p:nvSpPr>
        <p:spPr>
          <a:xfrm>
            <a:off x="7833175" y="2064230"/>
            <a:ext cx="771237"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JAPAN</a:t>
            </a:r>
            <a:endParaRPr lang="en-GB" dirty="0">
              <a:cs typeface="Times New Roman" panose="02020603050405020304" pitchFamily="18" charset="0"/>
            </a:endParaRPr>
          </a:p>
        </p:txBody>
      </p:sp>
      <p:sp>
        <p:nvSpPr>
          <p:cNvPr id="309" name="Rectangle 308"/>
          <p:cNvSpPr/>
          <p:nvPr/>
        </p:nvSpPr>
        <p:spPr>
          <a:xfrm>
            <a:off x="9364788" y="2077499"/>
            <a:ext cx="814005"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KOREA</a:t>
            </a:r>
            <a:endParaRPr lang="en-GB" dirty="0">
              <a:cs typeface="Times New Roman" panose="02020603050405020304" pitchFamily="18" charset="0"/>
            </a:endParaRPr>
          </a:p>
        </p:txBody>
      </p:sp>
      <p:sp>
        <p:nvSpPr>
          <p:cNvPr id="310" name="Rectangle 309"/>
          <p:cNvSpPr/>
          <p:nvPr/>
        </p:nvSpPr>
        <p:spPr>
          <a:xfrm>
            <a:off x="10874663" y="2064652"/>
            <a:ext cx="945643"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MEXICO</a:t>
            </a:r>
            <a:endParaRPr lang="en-GB" dirty="0">
              <a:cs typeface="Times New Roman" panose="02020603050405020304" pitchFamily="18" charset="0"/>
            </a:endParaRPr>
          </a:p>
        </p:txBody>
      </p:sp>
      <p:grpSp>
        <p:nvGrpSpPr>
          <p:cNvPr id="311" name="Group 310"/>
          <p:cNvGrpSpPr>
            <a:grpSpLocks/>
          </p:cNvGrpSpPr>
          <p:nvPr/>
        </p:nvGrpSpPr>
        <p:grpSpPr bwMode="auto">
          <a:xfrm>
            <a:off x="64013" y="4066054"/>
            <a:ext cx="1335405" cy="786765"/>
            <a:chOff x="727" y="478"/>
            <a:chExt cx="2103" cy="1239"/>
          </a:xfrm>
        </p:grpSpPr>
        <p:pic>
          <p:nvPicPr>
            <p:cNvPr id="312" name="Picture 311"/>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735" y="485"/>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 name="Rectangle 312"/>
            <p:cNvSpPr>
              <a:spLocks noChangeArrowheads="1"/>
            </p:cNvSpPr>
            <p:nvPr/>
          </p:nvSpPr>
          <p:spPr bwMode="auto">
            <a:xfrm>
              <a:off x="727" y="478"/>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14" name="Group 313"/>
          <p:cNvGrpSpPr>
            <a:grpSpLocks/>
          </p:cNvGrpSpPr>
          <p:nvPr/>
        </p:nvGrpSpPr>
        <p:grpSpPr bwMode="auto">
          <a:xfrm>
            <a:off x="1603408" y="4060974"/>
            <a:ext cx="1335405" cy="786765"/>
            <a:chOff x="727" y="491"/>
            <a:chExt cx="2103" cy="1239"/>
          </a:xfrm>
        </p:grpSpPr>
        <p:pic>
          <p:nvPicPr>
            <p:cNvPr id="315" name="Picture 314"/>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735" y="498"/>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6" name="Rectangle 315"/>
            <p:cNvSpPr>
              <a:spLocks noChangeArrowheads="1"/>
            </p:cNvSpPr>
            <p:nvPr/>
          </p:nvSpPr>
          <p:spPr bwMode="auto">
            <a:xfrm>
              <a:off x="727" y="491"/>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17" name="Group 316"/>
          <p:cNvGrpSpPr>
            <a:grpSpLocks/>
          </p:cNvGrpSpPr>
          <p:nvPr/>
        </p:nvGrpSpPr>
        <p:grpSpPr bwMode="auto">
          <a:xfrm>
            <a:off x="3092744" y="4060974"/>
            <a:ext cx="1325880" cy="786765"/>
            <a:chOff x="742" y="498"/>
            <a:chExt cx="2088" cy="1239"/>
          </a:xfrm>
        </p:grpSpPr>
        <p:pic>
          <p:nvPicPr>
            <p:cNvPr id="318" name="Picture 317"/>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50" y="506"/>
              <a:ext cx="2073"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9" name="Rectangle 318"/>
            <p:cNvSpPr>
              <a:spLocks noChangeArrowheads="1"/>
            </p:cNvSpPr>
            <p:nvPr/>
          </p:nvSpPr>
          <p:spPr bwMode="auto">
            <a:xfrm>
              <a:off x="742" y="498"/>
              <a:ext cx="2088"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20" name="Group 319"/>
          <p:cNvGrpSpPr>
            <a:grpSpLocks/>
          </p:cNvGrpSpPr>
          <p:nvPr/>
        </p:nvGrpSpPr>
        <p:grpSpPr bwMode="auto">
          <a:xfrm>
            <a:off x="4619493" y="4070499"/>
            <a:ext cx="1335405" cy="786765"/>
            <a:chOff x="742" y="464"/>
            <a:chExt cx="2103" cy="1239"/>
          </a:xfrm>
        </p:grpSpPr>
        <p:pic>
          <p:nvPicPr>
            <p:cNvPr id="321" name="Picture 320"/>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750" y="471"/>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2" name="Rectangle 321"/>
            <p:cNvSpPr>
              <a:spLocks noChangeArrowheads="1"/>
            </p:cNvSpPr>
            <p:nvPr/>
          </p:nvSpPr>
          <p:spPr bwMode="auto">
            <a:xfrm>
              <a:off x="742" y="464"/>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23" name="Group 322"/>
          <p:cNvGrpSpPr>
            <a:grpSpLocks/>
          </p:cNvGrpSpPr>
          <p:nvPr/>
        </p:nvGrpSpPr>
        <p:grpSpPr bwMode="auto">
          <a:xfrm>
            <a:off x="6137056" y="4074713"/>
            <a:ext cx="1335405" cy="786765"/>
            <a:chOff x="742" y="477"/>
            <a:chExt cx="2103" cy="1239"/>
          </a:xfrm>
        </p:grpSpPr>
        <p:pic>
          <p:nvPicPr>
            <p:cNvPr id="324" name="Picture 323"/>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50" y="485"/>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 name="Rectangle 324"/>
            <p:cNvSpPr>
              <a:spLocks noChangeArrowheads="1"/>
            </p:cNvSpPr>
            <p:nvPr/>
          </p:nvSpPr>
          <p:spPr bwMode="auto">
            <a:xfrm>
              <a:off x="742" y="477"/>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26" name="Group 325"/>
          <p:cNvGrpSpPr>
            <a:grpSpLocks/>
          </p:cNvGrpSpPr>
          <p:nvPr/>
        </p:nvGrpSpPr>
        <p:grpSpPr bwMode="auto">
          <a:xfrm>
            <a:off x="7653458" y="4060974"/>
            <a:ext cx="1325880" cy="786765"/>
            <a:chOff x="712" y="63"/>
            <a:chExt cx="2088" cy="1239"/>
          </a:xfrm>
        </p:grpSpPr>
        <p:pic>
          <p:nvPicPr>
            <p:cNvPr id="327" name="Picture 326"/>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720" y="70"/>
              <a:ext cx="2073"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 name="Rectangle 327"/>
            <p:cNvSpPr>
              <a:spLocks noChangeArrowheads="1"/>
            </p:cNvSpPr>
            <p:nvPr/>
          </p:nvSpPr>
          <p:spPr bwMode="auto">
            <a:xfrm>
              <a:off x="712" y="63"/>
              <a:ext cx="2088"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29" name="Group 328"/>
          <p:cNvGrpSpPr>
            <a:grpSpLocks/>
          </p:cNvGrpSpPr>
          <p:nvPr/>
        </p:nvGrpSpPr>
        <p:grpSpPr bwMode="auto">
          <a:xfrm>
            <a:off x="9195338" y="4061117"/>
            <a:ext cx="1325880" cy="786765"/>
            <a:chOff x="712" y="530"/>
            <a:chExt cx="2088" cy="1239"/>
          </a:xfrm>
        </p:grpSpPr>
        <p:pic>
          <p:nvPicPr>
            <p:cNvPr id="330" name="Picture 329"/>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720" y="538"/>
              <a:ext cx="2073"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 name="Rectangle 330"/>
            <p:cNvSpPr>
              <a:spLocks noChangeArrowheads="1"/>
            </p:cNvSpPr>
            <p:nvPr/>
          </p:nvSpPr>
          <p:spPr bwMode="auto">
            <a:xfrm>
              <a:off x="712" y="530"/>
              <a:ext cx="2088"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32" name="Group 331"/>
          <p:cNvGrpSpPr>
            <a:grpSpLocks/>
          </p:cNvGrpSpPr>
          <p:nvPr/>
        </p:nvGrpSpPr>
        <p:grpSpPr bwMode="auto">
          <a:xfrm>
            <a:off x="10693817" y="4074621"/>
            <a:ext cx="1335405" cy="786765"/>
            <a:chOff x="708" y="520"/>
            <a:chExt cx="2103" cy="1239"/>
          </a:xfrm>
        </p:grpSpPr>
        <p:pic>
          <p:nvPicPr>
            <p:cNvPr id="333" name="Picture 332"/>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716" y="528"/>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4" name="Rectangle 333"/>
            <p:cNvSpPr>
              <a:spLocks noChangeArrowheads="1"/>
            </p:cNvSpPr>
            <p:nvPr/>
          </p:nvSpPr>
          <p:spPr bwMode="auto">
            <a:xfrm>
              <a:off x="708" y="520"/>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35" name="Group 334"/>
          <p:cNvGrpSpPr>
            <a:grpSpLocks/>
          </p:cNvGrpSpPr>
          <p:nvPr/>
        </p:nvGrpSpPr>
        <p:grpSpPr bwMode="auto">
          <a:xfrm>
            <a:off x="59568" y="5682984"/>
            <a:ext cx="1335405" cy="786765"/>
            <a:chOff x="697" y="460"/>
            <a:chExt cx="2103" cy="1239"/>
          </a:xfrm>
        </p:grpSpPr>
        <p:pic>
          <p:nvPicPr>
            <p:cNvPr id="336" name="Picture 335"/>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705" y="467"/>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 name="Rectangle 336"/>
            <p:cNvSpPr>
              <a:spLocks noChangeArrowheads="1"/>
            </p:cNvSpPr>
            <p:nvPr/>
          </p:nvSpPr>
          <p:spPr bwMode="auto">
            <a:xfrm>
              <a:off x="697" y="460"/>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38" name="Group 337"/>
          <p:cNvGrpSpPr>
            <a:grpSpLocks/>
          </p:cNvGrpSpPr>
          <p:nvPr/>
        </p:nvGrpSpPr>
        <p:grpSpPr bwMode="auto">
          <a:xfrm>
            <a:off x="1576173" y="5671543"/>
            <a:ext cx="1335405" cy="786765"/>
            <a:chOff x="712" y="471"/>
            <a:chExt cx="2103" cy="1239"/>
          </a:xfrm>
        </p:grpSpPr>
        <p:pic>
          <p:nvPicPr>
            <p:cNvPr id="339" name="Picture 338"/>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20" y="478"/>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 name="Rectangle 339"/>
            <p:cNvSpPr>
              <a:spLocks noChangeArrowheads="1"/>
            </p:cNvSpPr>
            <p:nvPr/>
          </p:nvSpPr>
          <p:spPr bwMode="auto">
            <a:xfrm>
              <a:off x="712" y="471"/>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41" name="Group 340"/>
          <p:cNvGrpSpPr>
            <a:grpSpLocks/>
          </p:cNvGrpSpPr>
          <p:nvPr/>
        </p:nvGrpSpPr>
        <p:grpSpPr bwMode="auto">
          <a:xfrm>
            <a:off x="3101947" y="5682984"/>
            <a:ext cx="1335405" cy="786765"/>
            <a:chOff x="712" y="498"/>
            <a:chExt cx="2103" cy="1239"/>
          </a:xfrm>
        </p:grpSpPr>
        <p:pic>
          <p:nvPicPr>
            <p:cNvPr id="342" name="Picture 341"/>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20" y="505"/>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 name="Rectangle 342"/>
            <p:cNvSpPr>
              <a:spLocks noChangeArrowheads="1"/>
            </p:cNvSpPr>
            <p:nvPr/>
          </p:nvSpPr>
          <p:spPr bwMode="auto">
            <a:xfrm>
              <a:off x="712" y="498"/>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44" name="Group 343"/>
          <p:cNvGrpSpPr>
            <a:grpSpLocks/>
          </p:cNvGrpSpPr>
          <p:nvPr/>
        </p:nvGrpSpPr>
        <p:grpSpPr bwMode="auto">
          <a:xfrm>
            <a:off x="4620128" y="5677904"/>
            <a:ext cx="1335405" cy="786765"/>
            <a:chOff x="787" y="128"/>
            <a:chExt cx="2103" cy="1239"/>
          </a:xfrm>
        </p:grpSpPr>
        <p:pic>
          <p:nvPicPr>
            <p:cNvPr id="345" name="Picture 344"/>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795" y="135"/>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6" name="Rectangle 345"/>
            <p:cNvSpPr>
              <a:spLocks noChangeArrowheads="1"/>
            </p:cNvSpPr>
            <p:nvPr/>
          </p:nvSpPr>
          <p:spPr bwMode="auto">
            <a:xfrm>
              <a:off x="787" y="128"/>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47" name="Group 346"/>
          <p:cNvGrpSpPr>
            <a:grpSpLocks/>
          </p:cNvGrpSpPr>
          <p:nvPr/>
        </p:nvGrpSpPr>
        <p:grpSpPr bwMode="auto">
          <a:xfrm>
            <a:off x="6151661" y="5689092"/>
            <a:ext cx="1335405" cy="786765"/>
            <a:chOff x="757" y="65"/>
            <a:chExt cx="2103" cy="1239"/>
          </a:xfrm>
        </p:grpSpPr>
        <p:pic>
          <p:nvPicPr>
            <p:cNvPr id="348" name="Picture 347"/>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765" y="72"/>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 name="Rectangle 348"/>
            <p:cNvSpPr>
              <a:spLocks noChangeArrowheads="1"/>
            </p:cNvSpPr>
            <p:nvPr/>
          </p:nvSpPr>
          <p:spPr bwMode="auto">
            <a:xfrm>
              <a:off x="757" y="65"/>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grpSp>
        <p:nvGrpSpPr>
          <p:cNvPr id="350" name="Group 349"/>
          <p:cNvGrpSpPr>
            <a:grpSpLocks/>
          </p:cNvGrpSpPr>
          <p:nvPr/>
        </p:nvGrpSpPr>
        <p:grpSpPr bwMode="auto">
          <a:xfrm>
            <a:off x="7676018" y="5688774"/>
            <a:ext cx="1335405" cy="786765"/>
            <a:chOff x="757" y="475"/>
            <a:chExt cx="2103" cy="1239"/>
          </a:xfrm>
        </p:grpSpPr>
        <p:pic>
          <p:nvPicPr>
            <p:cNvPr id="351" name="Picture 350"/>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765" y="482"/>
              <a:ext cx="2088" cy="1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 name="Rectangle 351"/>
            <p:cNvSpPr>
              <a:spLocks noChangeArrowheads="1"/>
            </p:cNvSpPr>
            <p:nvPr/>
          </p:nvSpPr>
          <p:spPr bwMode="auto">
            <a:xfrm>
              <a:off x="757" y="475"/>
              <a:ext cx="2103" cy="1239"/>
            </a:xfrm>
            <a:prstGeom prst="rect">
              <a:avLst/>
            </a:prstGeom>
            <a:noFill/>
            <a:ln w="9525">
              <a:solidFill>
                <a:srgbClr val="4471C4"/>
              </a:solidFill>
              <a:prstDash val="solid"/>
              <a:miter lim="800000"/>
              <a:headEnd/>
              <a:tailEnd/>
            </a:ln>
            <a:extLst>
              <a:ext uri="{909E8E84-426E-40DD-AFC4-6F175D3DCCD1}">
                <a14:hiddenFill xmlns:a14="http://schemas.microsoft.com/office/drawing/2010/main">
                  <a:solidFill>
                    <a:srgbClr val="FFFFFF"/>
                  </a:solidFill>
                </a14:hiddenFill>
              </a:ext>
            </a:extLst>
          </p:spPr>
          <p:txBody>
            <a:bodyPr rot="0" vert="horz" wrap="square" lIns="91440" tIns="45720" rIns="91440" bIns="45720" anchor="t" anchorCtr="0" upright="1">
              <a:noAutofit/>
            </a:bodyPr>
            <a:lstStyle/>
            <a:p>
              <a:endParaRPr lang="en-GB"/>
            </a:p>
          </p:txBody>
        </p:sp>
      </p:grpSp>
      <p:sp>
        <p:nvSpPr>
          <p:cNvPr id="353" name="Rectangle 352"/>
          <p:cNvSpPr/>
          <p:nvPr/>
        </p:nvSpPr>
        <p:spPr>
          <a:xfrm>
            <a:off x="-84838" y="3470317"/>
            <a:ext cx="1320904" cy="646331"/>
          </a:xfrm>
          <a:prstGeom prst="rect">
            <a:avLst/>
          </a:prstGeom>
        </p:spPr>
        <p:txBody>
          <a:bodyPr wrap="square">
            <a:spAutoFit/>
          </a:bodyPr>
          <a:lstStyle/>
          <a:p>
            <a:pPr marL="114300">
              <a:spcBef>
                <a:spcPts val="195"/>
              </a:spcBef>
              <a:spcAft>
                <a:spcPts val="0"/>
              </a:spcAft>
            </a:pPr>
            <a:r>
              <a:rPr lang="en-US" kern="0" dirty="0">
                <a:ea typeface="Arial" panose="020B0604020202020204" pitchFamily="34" charset="0"/>
                <a:cs typeface="Times New Roman" panose="02020603050405020304" pitchFamily="18" charset="0"/>
              </a:rPr>
              <a:t>NETHERLANDS</a:t>
            </a:r>
            <a:endParaRPr lang="en-GB" kern="0" dirty="0">
              <a:ea typeface="Arial" panose="020B0604020202020204" pitchFamily="34" charset="0"/>
              <a:cs typeface="Times New Roman" panose="02020603050405020304" pitchFamily="18" charset="0"/>
            </a:endParaRPr>
          </a:p>
        </p:txBody>
      </p:sp>
      <p:sp>
        <p:nvSpPr>
          <p:cNvPr id="354" name="Rectangle 353"/>
          <p:cNvSpPr/>
          <p:nvPr/>
        </p:nvSpPr>
        <p:spPr>
          <a:xfrm>
            <a:off x="1490596" y="3467776"/>
            <a:ext cx="1419497" cy="646331"/>
          </a:xfrm>
          <a:prstGeom prst="rect">
            <a:avLst/>
          </a:prstGeom>
        </p:spPr>
        <p:txBody>
          <a:bodyPr wrap="square">
            <a:spAutoFit/>
          </a:bodyPr>
          <a:lstStyle/>
          <a:p>
            <a:pPr marL="114300">
              <a:spcBef>
                <a:spcPts val="195"/>
              </a:spcBef>
              <a:spcAft>
                <a:spcPts val="0"/>
              </a:spcAft>
            </a:pPr>
            <a:r>
              <a:rPr lang="en-US" kern="0" dirty="0">
                <a:ea typeface="Arial" panose="020B0604020202020204" pitchFamily="34" charset="0"/>
                <a:cs typeface="Times New Roman" panose="02020603050405020304" pitchFamily="18" charset="0"/>
              </a:rPr>
              <a:t>NEW ZEALAND</a:t>
            </a:r>
            <a:endParaRPr lang="en-GB" kern="0" dirty="0">
              <a:ea typeface="Arial" panose="020B0604020202020204" pitchFamily="34" charset="0"/>
              <a:cs typeface="Times New Roman" panose="02020603050405020304" pitchFamily="18" charset="0"/>
            </a:endParaRPr>
          </a:p>
        </p:txBody>
      </p:sp>
      <p:sp>
        <p:nvSpPr>
          <p:cNvPr id="355" name="Rectangle 354"/>
          <p:cNvSpPr/>
          <p:nvPr/>
        </p:nvSpPr>
        <p:spPr>
          <a:xfrm>
            <a:off x="3051625" y="3749892"/>
            <a:ext cx="1080745" cy="369332"/>
          </a:xfrm>
          <a:prstGeom prst="rect">
            <a:avLst/>
          </a:prstGeom>
        </p:spPr>
        <p:txBody>
          <a:bodyPr wrap="none">
            <a:spAutoFit/>
          </a:bodyPr>
          <a:lstStyle/>
          <a:p>
            <a:pPr marL="114300">
              <a:spcBef>
                <a:spcPts val="195"/>
              </a:spcBef>
              <a:spcAft>
                <a:spcPts val="0"/>
              </a:spcAft>
            </a:pPr>
            <a:r>
              <a:rPr lang="en-US" kern="0">
                <a:ea typeface="Arial" panose="020B0604020202020204" pitchFamily="34" charset="0"/>
                <a:cs typeface="Times New Roman" panose="02020603050405020304" pitchFamily="18" charset="0"/>
              </a:rPr>
              <a:t>NIGERIA</a:t>
            </a:r>
            <a:endParaRPr lang="en-GB" kern="0" dirty="0">
              <a:ea typeface="Arial" panose="020B0604020202020204" pitchFamily="34" charset="0"/>
              <a:cs typeface="Times New Roman" panose="02020603050405020304" pitchFamily="18" charset="0"/>
            </a:endParaRPr>
          </a:p>
        </p:txBody>
      </p:sp>
      <p:sp>
        <p:nvSpPr>
          <p:cNvPr id="356" name="Rectangle 355"/>
          <p:cNvSpPr/>
          <p:nvPr/>
        </p:nvSpPr>
        <p:spPr>
          <a:xfrm>
            <a:off x="4673867" y="3763434"/>
            <a:ext cx="1032077"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NORWAY</a:t>
            </a:r>
            <a:endParaRPr lang="en-GB" dirty="0">
              <a:cs typeface="Times New Roman" panose="02020603050405020304" pitchFamily="18" charset="0"/>
            </a:endParaRPr>
          </a:p>
        </p:txBody>
      </p:sp>
      <p:sp>
        <p:nvSpPr>
          <p:cNvPr id="357" name="Rectangle 356"/>
          <p:cNvSpPr/>
          <p:nvPr/>
        </p:nvSpPr>
        <p:spPr>
          <a:xfrm>
            <a:off x="6166009" y="3749892"/>
            <a:ext cx="1077796"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PAKISTAN</a:t>
            </a:r>
            <a:endParaRPr lang="en-GB" dirty="0">
              <a:cs typeface="Times New Roman" panose="02020603050405020304" pitchFamily="18" charset="0"/>
            </a:endParaRPr>
          </a:p>
        </p:txBody>
      </p:sp>
      <p:sp>
        <p:nvSpPr>
          <p:cNvPr id="358" name="Rectangle 357"/>
          <p:cNvSpPr/>
          <p:nvPr/>
        </p:nvSpPr>
        <p:spPr>
          <a:xfrm>
            <a:off x="7760328" y="3750261"/>
            <a:ext cx="843501" cy="369332"/>
          </a:xfrm>
          <a:prstGeom prst="rect">
            <a:avLst/>
          </a:prstGeom>
        </p:spPr>
        <p:txBody>
          <a:bodyPr wrap="none">
            <a:spAutoFit/>
          </a:bodyPr>
          <a:lstStyle/>
          <a:p>
            <a:r>
              <a:rPr lang="en-US" dirty="0">
                <a:cs typeface="Times New Roman" panose="02020603050405020304" pitchFamily="18" charset="0"/>
              </a:rPr>
              <a:t>SERBIA</a:t>
            </a:r>
            <a:endParaRPr lang="en-GB" dirty="0">
              <a:cs typeface="Times New Roman" panose="02020603050405020304" pitchFamily="18" charset="0"/>
            </a:endParaRPr>
          </a:p>
        </p:txBody>
      </p:sp>
      <p:sp>
        <p:nvSpPr>
          <p:cNvPr id="359" name="Rectangle 358"/>
          <p:cNvSpPr/>
          <p:nvPr/>
        </p:nvSpPr>
        <p:spPr>
          <a:xfrm>
            <a:off x="9051147" y="3749892"/>
            <a:ext cx="1239442" cy="369332"/>
          </a:xfrm>
          <a:prstGeom prst="rect">
            <a:avLst/>
          </a:prstGeom>
        </p:spPr>
        <p:txBody>
          <a:bodyPr wrap="none">
            <a:spAutoFit/>
          </a:bodyPr>
          <a:lstStyle/>
          <a:p>
            <a:pPr marL="114300">
              <a:spcBef>
                <a:spcPts val="195"/>
              </a:spcBef>
              <a:spcAft>
                <a:spcPts val="0"/>
              </a:spcAft>
            </a:pPr>
            <a:r>
              <a:rPr lang="en-US" kern="0" dirty="0">
                <a:ea typeface="Arial" panose="020B0604020202020204" pitchFamily="34" charset="0"/>
                <a:cs typeface="Times New Roman" panose="02020603050405020304" pitchFamily="18" charset="0"/>
              </a:rPr>
              <a:t>SLOVENIA</a:t>
            </a:r>
            <a:endParaRPr lang="en-GB" kern="0" dirty="0">
              <a:ea typeface="Arial" panose="020B0604020202020204" pitchFamily="34" charset="0"/>
              <a:cs typeface="Times New Roman" panose="02020603050405020304" pitchFamily="18" charset="0"/>
            </a:endParaRPr>
          </a:p>
        </p:txBody>
      </p:sp>
      <p:sp>
        <p:nvSpPr>
          <p:cNvPr id="360" name="Rectangle 359"/>
          <p:cNvSpPr/>
          <p:nvPr/>
        </p:nvSpPr>
        <p:spPr>
          <a:xfrm>
            <a:off x="10730843" y="3481423"/>
            <a:ext cx="1392966" cy="646331"/>
          </a:xfrm>
          <a:prstGeom prst="rect">
            <a:avLst/>
          </a:prstGeom>
        </p:spPr>
        <p:txBody>
          <a:bodyPr wrap="square">
            <a:spAutoFit/>
          </a:bodyPr>
          <a:lstStyle/>
          <a:p>
            <a:pPr marL="114300">
              <a:spcBef>
                <a:spcPts val="195"/>
              </a:spcBef>
              <a:spcAft>
                <a:spcPts val="0"/>
              </a:spcAft>
            </a:pPr>
            <a:r>
              <a:rPr lang="en-US" kern="0" dirty="0">
                <a:ea typeface="Arial" panose="020B0604020202020204" pitchFamily="34" charset="0"/>
                <a:cs typeface="Times New Roman" panose="02020603050405020304" pitchFamily="18" charset="0"/>
              </a:rPr>
              <a:t>SOUTH AFRICA</a:t>
            </a:r>
            <a:endParaRPr lang="en-GB" kern="0" dirty="0">
              <a:ea typeface="Arial" panose="020B0604020202020204" pitchFamily="34" charset="0"/>
              <a:cs typeface="Times New Roman" panose="02020603050405020304" pitchFamily="18" charset="0"/>
            </a:endParaRPr>
          </a:p>
        </p:txBody>
      </p:sp>
      <p:sp>
        <p:nvSpPr>
          <p:cNvPr id="361" name="Rectangle 360"/>
          <p:cNvSpPr/>
          <p:nvPr/>
        </p:nvSpPr>
        <p:spPr>
          <a:xfrm>
            <a:off x="308738" y="5362912"/>
            <a:ext cx="731932" cy="369332"/>
          </a:xfrm>
          <a:prstGeom prst="rect">
            <a:avLst/>
          </a:prstGeom>
        </p:spPr>
        <p:txBody>
          <a:bodyPr wrap="none">
            <a:spAutoFit/>
          </a:bodyPr>
          <a:lstStyle/>
          <a:p>
            <a:r>
              <a:rPr lang="en-US">
                <a:cs typeface="Times New Roman" panose="02020603050405020304" pitchFamily="18" charset="0"/>
              </a:rPr>
              <a:t>SPAIN</a:t>
            </a:r>
            <a:endParaRPr lang="en-GB" dirty="0">
              <a:cs typeface="Times New Roman" panose="02020603050405020304" pitchFamily="18" charset="0"/>
            </a:endParaRPr>
          </a:p>
        </p:txBody>
      </p:sp>
      <p:sp>
        <p:nvSpPr>
          <p:cNvPr id="362" name="Rectangle 361"/>
          <p:cNvSpPr/>
          <p:nvPr/>
        </p:nvSpPr>
        <p:spPr>
          <a:xfrm>
            <a:off x="1731372" y="5331694"/>
            <a:ext cx="1010148"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SWEDEN</a:t>
            </a:r>
            <a:endParaRPr lang="en-GB" dirty="0">
              <a:cs typeface="Times New Roman" panose="02020603050405020304" pitchFamily="18" charset="0"/>
            </a:endParaRPr>
          </a:p>
        </p:txBody>
      </p:sp>
      <p:sp>
        <p:nvSpPr>
          <p:cNvPr id="363" name="Rectangle 362"/>
          <p:cNvSpPr/>
          <p:nvPr/>
        </p:nvSpPr>
        <p:spPr>
          <a:xfrm>
            <a:off x="3123950" y="5108481"/>
            <a:ext cx="1237738" cy="646331"/>
          </a:xfrm>
          <a:prstGeom prst="rect">
            <a:avLst/>
          </a:prstGeom>
        </p:spPr>
        <p:txBody>
          <a:bodyPr wrap="square">
            <a:spAutoFit/>
          </a:bodyPr>
          <a:lstStyle/>
          <a:p>
            <a:r>
              <a:rPr lang="en-US" dirty="0">
                <a:ea typeface="Arial" panose="020B0604020202020204" pitchFamily="34" charset="0"/>
                <a:cs typeface="Times New Roman" panose="02020603050405020304" pitchFamily="18" charset="0"/>
              </a:rPr>
              <a:t>SWITZERLAND</a:t>
            </a:r>
            <a:endParaRPr lang="en-GB" dirty="0">
              <a:cs typeface="Times New Roman" panose="02020603050405020304" pitchFamily="18" charset="0"/>
            </a:endParaRPr>
          </a:p>
        </p:txBody>
      </p:sp>
      <p:sp>
        <p:nvSpPr>
          <p:cNvPr id="364" name="Rectangle 363"/>
          <p:cNvSpPr/>
          <p:nvPr/>
        </p:nvSpPr>
        <p:spPr>
          <a:xfrm>
            <a:off x="4528908" y="5072633"/>
            <a:ext cx="1593450" cy="646331"/>
          </a:xfrm>
          <a:prstGeom prst="rect">
            <a:avLst/>
          </a:prstGeom>
        </p:spPr>
        <p:txBody>
          <a:bodyPr wrap="square">
            <a:spAutoFit/>
          </a:bodyPr>
          <a:lstStyle/>
          <a:p>
            <a:pPr marL="114300">
              <a:spcBef>
                <a:spcPts val="195"/>
              </a:spcBef>
              <a:spcAft>
                <a:spcPts val="0"/>
              </a:spcAft>
            </a:pPr>
            <a:r>
              <a:rPr lang="en-US" kern="0" dirty="0">
                <a:ea typeface="Arial" panose="020B0604020202020204" pitchFamily="34" charset="0"/>
                <a:cs typeface="Times New Roman" panose="02020603050405020304" pitchFamily="18" charset="0"/>
              </a:rPr>
              <a:t>UNITED KINGDOM</a:t>
            </a:r>
            <a:endParaRPr lang="en-GB" kern="0" dirty="0">
              <a:ea typeface="Arial" panose="020B0604020202020204" pitchFamily="34" charset="0"/>
              <a:cs typeface="Times New Roman" panose="02020603050405020304" pitchFamily="18" charset="0"/>
            </a:endParaRPr>
          </a:p>
        </p:txBody>
      </p:sp>
      <p:sp>
        <p:nvSpPr>
          <p:cNvPr id="365" name="Rectangle 364"/>
          <p:cNvSpPr/>
          <p:nvPr/>
        </p:nvSpPr>
        <p:spPr>
          <a:xfrm>
            <a:off x="6036995" y="5085914"/>
            <a:ext cx="1616463" cy="646331"/>
          </a:xfrm>
          <a:prstGeom prst="rect">
            <a:avLst/>
          </a:prstGeom>
        </p:spPr>
        <p:txBody>
          <a:bodyPr wrap="square">
            <a:spAutoFit/>
          </a:bodyPr>
          <a:lstStyle/>
          <a:p>
            <a:pPr marL="114300">
              <a:spcBef>
                <a:spcPts val="195"/>
              </a:spcBef>
              <a:spcAft>
                <a:spcPts val="0"/>
              </a:spcAft>
            </a:pPr>
            <a:r>
              <a:rPr lang="en-US" kern="0" dirty="0">
                <a:ea typeface="Arial" panose="020B0604020202020204" pitchFamily="34" charset="0"/>
                <a:cs typeface="Times New Roman" panose="02020603050405020304" pitchFamily="18" charset="0"/>
              </a:rPr>
              <a:t>UNITED STATES</a:t>
            </a:r>
            <a:endParaRPr lang="en-GB" kern="0" dirty="0">
              <a:ea typeface="Arial" panose="020B0604020202020204" pitchFamily="34" charset="0"/>
              <a:cs typeface="Times New Roman" panose="02020603050405020304" pitchFamily="18" charset="0"/>
            </a:endParaRPr>
          </a:p>
        </p:txBody>
      </p:sp>
      <p:sp>
        <p:nvSpPr>
          <p:cNvPr id="366" name="Rectangle 365"/>
          <p:cNvSpPr/>
          <p:nvPr/>
        </p:nvSpPr>
        <p:spPr>
          <a:xfrm>
            <a:off x="7684674" y="5362912"/>
            <a:ext cx="1121269" cy="369332"/>
          </a:xfrm>
          <a:prstGeom prst="rect">
            <a:avLst/>
          </a:prstGeom>
        </p:spPr>
        <p:txBody>
          <a:bodyPr wrap="none">
            <a:spAutoFit/>
          </a:bodyPr>
          <a:lstStyle/>
          <a:p>
            <a:r>
              <a:rPr lang="en-US" dirty="0">
                <a:ea typeface="Arial" panose="020B0604020202020204" pitchFamily="34" charset="0"/>
                <a:cs typeface="Times New Roman" panose="02020603050405020304" pitchFamily="18" charset="0"/>
              </a:rPr>
              <a:t>URUGUAY</a:t>
            </a:r>
            <a:endParaRPr lang="en-GB" dirty="0">
              <a:cs typeface="Times New Roman" panose="02020603050405020304" pitchFamily="18" charset="0"/>
            </a:endParaRPr>
          </a:p>
        </p:txBody>
      </p:sp>
    </p:spTree>
    <p:extLst>
      <p:ext uri="{BB962C8B-B14F-4D97-AF65-F5344CB8AC3E}">
        <p14:creationId xmlns:p14="http://schemas.microsoft.com/office/powerpoint/2010/main" val="419433652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88222-173B-4F3C-BBCB-BB8118F6C3E7}"/>
              </a:ext>
            </a:extLst>
          </p:cNvPr>
          <p:cNvSpPr>
            <a:spLocks noGrp="1"/>
          </p:cNvSpPr>
          <p:nvPr>
            <p:ph type="title"/>
          </p:nvPr>
        </p:nvSpPr>
        <p:spPr>
          <a:xfrm>
            <a:off x="1070899" y="111203"/>
            <a:ext cx="11121101" cy="930829"/>
          </a:xfrm>
        </p:spPr>
        <p:txBody>
          <a:bodyPr/>
          <a:lstStyle/>
          <a:p>
            <a:pPr>
              <a:lnSpc>
                <a:spcPct val="107000"/>
              </a:lnSpc>
              <a:spcAft>
                <a:spcPts val="800"/>
              </a:spcAft>
            </a:pPr>
            <a:r>
              <a:rPr lang="en-US" sz="3200" b="1" dirty="0">
                <a:solidFill>
                  <a:srgbClr val="C00000"/>
                </a:solidFill>
                <a:latin typeface="+mn-lt"/>
                <a:ea typeface="Verdana" panose="020B0604030504040204" pitchFamily="34" charset="0"/>
                <a:cs typeface="Arial" panose="020B0604020202020204" pitchFamily="34" charset="0"/>
              </a:rPr>
              <a:t>The Pakistan Academy of Engineering </a:t>
            </a:r>
          </a:p>
        </p:txBody>
      </p:sp>
      <p:sp>
        <p:nvSpPr>
          <p:cNvPr id="3" name="Content Placeholder 2">
            <a:extLst>
              <a:ext uri="{FF2B5EF4-FFF2-40B4-BE49-F238E27FC236}">
                <a16:creationId xmlns:a16="http://schemas.microsoft.com/office/drawing/2014/main" id="{2C7166FE-5177-4873-87AE-BEA4330BB3C2}"/>
              </a:ext>
            </a:extLst>
          </p:cNvPr>
          <p:cNvSpPr>
            <a:spLocks noGrp="1"/>
          </p:cNvSpPr>
          <p:nvPr>
            <p:ph idx="1"/>
          </p:nvPr>
        </p:nvSpPr>
        <p:spPr>
          <a:xfrm>
            <a:off x="1070899" y="1042032"/>
            <a:ext cx="8534400" cy="3615267"/>
          </a:xfrm>
        </p:spPr>
        <p:txBody>
          <a:bodyPr>
            <a:normAutofit/>
          </a:bodyPr>
          <a:lstStyle/>
          <a:p>
            <a:pPr>
              <a:buFont typeface="Wingdings" panose="05000000000000000000" pitchFamily="2" charset="2"/>
              <a:buChar char="Ø"/>
            </a:pPr>
            <a:r>
              <a:rPr lang="en-US" sz="2400" spc="-150" dirty="0">
                <a:latin typeface="+mj-lt"/>
                <a:ea typeface="Verdana" panose="020B0604030504040204" pitchFamily="34" charset="0"/>
                <a:cs typeface="Arial" panose="020B0604020202020204" pitchFamily="34" charset="0"/>
              </a:rPr>
              <a:t>Independent </a:t>
            </a:r>
          </a:p>
          <a:p>
            <a:pPr>
              <a:buFont typeface="Wingdings" panose="05000000000000000000" pitchFamily="2" charset="2"/>
              <a:buChar char="Ø"/>
            </a:pPr>
            <a:r>
              <a:rPr lang="en-US" sz="2400" spc="-150" dirty="0">
                <a:latin typeface="+mj-lt"/>
                <a:ea typeface="Verdana" panose="020B0604030504040204" pitchFamily="34" charset="0"/>
                <a:cs typeface="Arial" panose="020B0604020202020204" pitchFamily="34" charset="0"/>
              </a:rPr>
              <a:t>Non-political</a:t>
            </a:r>
          </a:p>
          <a:p>
            <a:pPr>
              <a:buFont typeface="Wingdings" panose="05000000000000000000" pitchFamily="2" charset="2"/>
              <a:buChar char="Ø"/>
            </a:pPr>
            <a:r>
              <a:rPr lang="en-US" sz="2400" spc="-150" dirty="0">
                <a:latin typeface="+mj-lt"/>
                <a:ea typeface="Verdana" panose="020B0604030504040204" pitchFamily="34" charset="0"/>
                <a:cs typeface="Arial" panose="020B0604020202020204" pitchFamily="34" charset="0"/>
              </a:rPr>
              <a:t>Non-governmental</a:t>
            </a:r>
          </a:p>
          <a:p>
            <a:pPr>
              <a:buFont typeface="Wingdings" panose="05000000000000000000" pitchFamily="2" charset="2"/>
              <a:buChar char="Ø"/>
            </a:pPr>
            <a:r>
              <a:rPr lang="en-US" sz="2400" spc="-150" dirty="0">
                <a:latin typeface="+mj-lt"/>
                <a:ea typeface="Verdana" panose="020B0604030504040204" pitchFamily="34" charset="0"/>
                <a:cs typeface="Arial" panose="020B0604020202020204" pitchFamily="34" charset="0"/>
              </a:rPr>
              <a:t>Non-religious</a:t>
            </a:r>
          </a:p>
          <a:p>
            <a:pPr>
              <a:buFont typeface="Wingdings" panose="05000000000000000000" pitchFamily="2" charset="2"/>
              <a:buChar char="Ø"/>
            </a:pPr>
            <a:r>
              <a:rPr lang="en-US" sz="2400" spc="-150" dirty="0">
                <a:latin typeface="+mj-lt"/>
                <a:ea typeface="Verdana" panose="020B0604030504040204" pitchFamily="34" charset="0"/>
                <a:cs typeface="Arial" panose="020B0604020202020204" pitchFamily="34" charset="0"/>
              </a:rPr>
              <a:t>Non-commercial</a:t>
            </a:r>
          </a:p>
          <a:p>
            <a:pPr>
              <a:buFont typeface="Wingdings" panose="05000000000000000000" pitchFamily="2" charset="2"/>
              <a:buChar char="Ø"/>
            </a:pPr>
            <a:r>
              <a:rPr lang="en-US" sz="2400" spc="-150" dirty="0">
                <a:latin typeface="+mj-lt"/>
                <a:ea typeface="Verdana" panose="020B0604030504040204" pitchFamily="34" charset="0"/>
                <a:cs typeface="Arial" panose="020B0604020202020204" pitchFamily="34" charset="0"/>
              </a:rPr>
              <a:t>Democratic</a:t>
            </a:r>
          </a:p>
        </p:txBody>
      </p:sp>
      <p:sp>
        <p:nvSpPr>
          <p:cNvPr id="4" name="Slide Number Placeholder 3">
            <a:extLst>
              <a:ext uri="{FF2B5EF4-FFF2-40B4-BE49-F238E27FC236}">
                <a16:creationId xmlns:a16="http://schemas.microsoft.com/office/drawing/2014/main" id="{7716960E-E375-48E7-B755-21DB927D7A4B}"/>
              </a:ext>
            </a:extLst>
          </p:cNvPr>
          <p:cNvSpPr>
            <a:spLocks noGrp="1"/>
          </p:cNvSpPr>
          <p:nvPr>
            <p:ph type="sldNum" sz="quarter" idx="12"/>
          </p:nvPr>
        </p:nvSpPr>
        <p:spPr/>
        <p:txBody>
          <a:bodyPr/>
          <a:lstStyle/>
          <a:p>
            <a:fld id="{E7C36024-9379-4889-9205-CFBFD368C791}" type="slidenum">
              <a:rPr lang="en-US" smtClean="0"/>
              <a:t>5</a:t>
            </a:fld>
            <a:endParaRPr lang="en-US"/>
          </a:p>
        </p:txBody>
      </p:sp>
      <p:pic>
        <p:nvPicPr>
          <p:cNvPr id="5" name="Picture 4"/>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768454" y="1248770"/>
            <a:ext cx="5313528" cy="3985146"/>
          </a:xfrm>
          <a:prstGeom prst="rect">
            <a:avLst/>
          </a:prstGeom>
          <a:ln>
            <a:solidFill>
              <a:srgbClr val="FF0000"/>
            </a:solidFill>
          </a:ln>
        </p:spPr>
      </p:pic>
    </p:spTree>
    <p:extLst>
      <p:ext uri="{BB962C8B-B14F-4D97-AF65-F5344CB8AC3E}">
        <p14:creationId xmlns:p14="http://schemas.microsoft.com/office/powerpoint/2010/main" val="169114212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09C7C-A580-47DB-99BD-2A17AB2E7484}"/>
              </a:ext>
            </a:extLst>
          </p:cNvPr>
          <p:cNvSpPr>
            <a:spLocks noGrp="1"/>
          </p:cNvSpPr>
          <p:nvPr>
            <p:ph type="title"/>
          </p:nvPr>
        </p:nvSpPr>
        <p:spPr>
          <a:xfrm>
            <a:off x="0" y="1"/>
            <a:ext cx="12191999" cy="1218062"/>
          </a:xfrm>
        </p:spPr>
        <p:txBody>
          <a:bodyPr>
            <a:normAutofit/>
          </a:bodyPr>
          <a:lstStyle/>
          <a:p>
            <a:pPr algn="ctr">
              <a:lnSpc>
                <a:spcPct val="107000"/>
              </a:lnSpc>
              <a:spcAft>
                <a:spcPts val="800"/>
              </a:spcAft>
            </a:pPr>
            <a:r>
              <a:rPr lang="en-US" sz="4800" b="1" dirty="0">
                <a:solidFill>
                  <a:srgbClr val="C00000"/>
                </a:solidFill>
                <a:effectLst>
                  <a:outerShdw blurRad="38100" dist="38100" dir="2700000" algn="tl">
                    <a:srgbClr val="000000">
                      <a:alpha val="43137"/>
                    </a:srgbClr>
                  </a:outerShdw>
                </a:effectLst>
                <a:latin typeface="+mn-lt"/>
                <a:ea typeface="Verdana" panose="020B0604030504040204" pitchFamily="34" charset="0"/>
                <a:cs typeface="Arial" panose="020B0604020202020204" pitchFamily="34" charset="0"/>
              </a:rPr>
              <a:t>Our Vision</a:t>
            </a:r>
          </a:p>
        </p:txBody>
      </p:sp>
      <p:sp>
        <p:nvSpPr>
          <p:cNvPr id="3" name="Content Placeholder 2">
            <a:extLst>
              <a:ext uri="{FF2B5EF4-FFF2-40B4-BE49-F238E27FC236}">
                <a16:creationId xmlns:a16="http://schemas.microsoft.com/office/drawing/2014/main" id="{9601B9C8-E3AD-48BE-B0F6-DF7DC0078F07}"/>
              </a:ext>
            </a:extLst>
          </p:cNvPr>
          <p:cNvSpPr>
            <a:spLocks noGrp="1"/>
          </p:cNvSpPr>
          <p:nvPr>
            <p:ph idx="1"/>
          </p:nvPr>
        </p:nvSpPr>
        <p:spPr>
          <a:xfrm>
            <a:off x="614149" y="1218062"/>
            <a:ext cx="10891296" cy="2330356"/>
          </a:xfrm>
        </p:spPr>
        <p:txBody>
          <a:bodyPr>
            <a:normAutofit/>
          </a:bodyPr>
          <a:lstStyle/>
          <a:p>
            <a:pPr marL="0" indent="0" algn="ctr">
              <a:buNone/>
            </a:pPr>
            <a:r>
              <a:rPr lang="en-US" sz="4000" dirty="0">
                <a:latin typeface="+mj-lt"/>
              </a:rPr>
              <a:t>To promote engineering and technological sciences in a planned manner to build sustainable competitive edge for Pakistan.</a:t>
            </a:r>
          </a:p>
        </p:txBody>
      </p:sp>
      <p:sp>
        <p:nvSpPr>
          <p:cNvPr id="4" name="Slide Number Placeholder 3">
            <a:extLst>
              <a:ext uri="{FF2B5EF4-FFF2-40B4-BE49-F238E27FC236}">
                <a16:creationId xmlns:a16="http://schemas.microsoft.com/office/drawing/2014/main" id="{153F22CB-4E47-460F-BD98-BE74B6BBD7E8}"/>
              </a:ext>
            </a:extLst>
          </p:cNvPr>
          <p:cNvSpPr>
            <a:spLocks noGrp="1"/>
          </p:cNvSpPr>
          <p:nvPr>
            <p:ph type="sldNum" sz="quarter" idx="12"/>
          </p:nvPr>
        </p:nvSpPr>
        <p:spPr/>
        <p:txBody>
          <a:bodyPr/>
          <a:lstStyle/>
          <a:p>
            <a:fld id="{E7C36024-9379-4889-9205-CFBFD368C791}" type="slidenum">
              <a:rPr lang="en-US" smtClean="0"/>
              <a:t>6</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11322" y="3548418"/>
            <a:ext cx="6655759" cy="2439847"/>
          </a:xfrm>
          <a:prstGeom prst="rect">
            <a:avLst/>
          </a:prstGeom>
        </p:spPr>
      </p:pic>
    </p:spTree>
    <p:extLst>
      <p:ext uri="{BB962C8B-B14F-4D97-AF65-F5344CB8AC3E}">
        <p14:creationId xmlns:p14="http://schemas.microsoft.com/office/powerpoint/2010/main" val="28419601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FA5BE-B707-4757-8955-73B0FADEFF13}"/>
              </a:ext>
            </a:extLst>
          </p:cNvPr>
          <p:cNvSpPr>
            <a:spLocks noGrp="1"/>
          </p:cNvSpPr>
          <p:nvPr>
            <p:ph type="title"/>
          </p:nvPr>
        </p:nvSpPr>
        <p:spPr>
          <a:xfrm>
            <a:off x="0" y="126920"/>
            <a:ext cx="12192000" cy="1091143"/>
          </a:xfrm>
        </p:spPr>
        <p:txBody>
          <a:bodyPr>
            <a:normAutofit/>
          </a:bodyPr>
          <a:lstStyle/>
          <a:p>
            <a:pPr algn="ctr">
              <a:lnSpc>
                <a:spcPct val="107000"/>
              </a:lnSpc>
              <a:spcAft>
                <a:spcPts val="800"/>
              </a:spcAft>
            </a:pPr>
            <a:r>
              <a:rPr lang="en-US" b="1" dirty="0">
                <a:solidFill>
                  <a:srgbClr val="C00000"/>
                </a:solidFill>
                <a:effectLst>
                  <a:outerShdw blurRad="38100" dist="38100" dir="2700000" algn="tl">
                    <a:srgbClr val="000000">
                      <a:alpha val="43137"/>
                    </a:srgbClr>
                  </a:outerShdw>
                </a:effectLst>
                <a:latin typeface="+mn-lt"/>
                <a:ea typeface="Verdana" panose="020B0604030504040204" pitchFamily="34" charset="0"/>
                <a:cs typeface="Arial" panose="020B0604020202020204" pitchFamily="34" charset="0"/>
              </a:rPr>
              <a:t>Our Values</a:t>
            </a:r>
          </a:p>
        </p:txBody>
      </p:sp>
      <p:graphicFrame>
        <p:nvGraphicFramePr>
          <p:cNvPr id="5" name="Content Placeholder 4">
            <a:extLst>
              <a:ext uri="{FF2B5EF4-FFF2-40B4-BE49-F238E27FC236}">
                <a16:creationId xmlns:a16="http://schemas.microsoft.com/office/drawing/2014/main" id="{DEE30BB9-DB0F-4C3F-A5CF-31F55D92537F}"/>
              </a:ext>
            </a:extLst>
          </p:cNvPr>
          <p:cNvGraphicFramePr>
            <a:graphicFrameLocks noGrp="1"/>
          </p:cNvGraphicFramePr>
          <p:nvPr>
            <p:ph idx="1"/>
            <p:extLst>
              <p:ext uri="{D42A27DB-BD31-4B8C-83A1-F6EECF244321}">
                <p14:modId xmlns:p14="http://schemas.microsoft.com/office/powerpoint/2010/main" val="2226154976"/>
              </p:ext>
            </p:extLst>
          </p:nvPr>
        </p:nvGraphicFramePr>
        <p:xfrm>
          <a:off x="1910687" y="1612118"/>
          <a:ext cx="8147713" cy="35723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05C729C0-142A-4609-B15C-EC54E85C9B65}"/>
              </a:ext>
            </a:extLst>
          </p:cNvPr>
          <p:cNvSpPr>
            <a:spLocks noGrp="1"/>
          </p:cNvSpPr>
          <p:nvPr>
            <p:ph type="sldNum" sz="quarter" idx="12"/>
          </p:nvPr>
        </p:nvSpPr>
        <p:spPr/>
        <p:txBody>
          <a:bodyPr/>
          <a:lstStyle/>
          <a:p>
            <a:fld id="{E7C36024-9379-4889-9205-CFBFD368C791}" type="slidenum">
              <a:rPr lang="en-US" smtClean="0"/>
              <a:t>7</a:t>
            </a:fld>
            <a:endParaRPr lang="en-US"/>
          </a:p>
        </p:txBody>
      </p:sp>
    </p:spTree>
    <p:extLst>
      <p:ext uri="{BB962C8B-B14F-4D97-AF65-F5344CB8AC3E}">
        <p14:creationId xmlns:p14="http://schemas.microsoft.com/office/powerpoint/2010/main" val="208565252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FE612-1A8E-4451-95B8-9E810278F6D8}"/>
              </a:ext>
            </a:extLst>
          </p:cNvPr>
          <p:cNvSpPr>
            <a:spLocks noGrp="1"/>
          </p:cNvSpPr>
          <p:nvPr>
            <p:ph type="title"/>
          </p:nvPr>
        </p:nvSpPr>
        <p:spPr>
          <a:xfrm>
            <a:off x="725156" y="12988"/>
            <a:ext cx="8534400" cy="1507067"/>
          </a:xfrm>
        </p:spPr>
        <p:txBody>
          <a:bodyPr/>
          <a:lstStyle/>
          <a:p>
            <a:pPr>
              <a:lnSpc>
                <a:spcPct val="107000"/>
              </a:lnSpc>
              <a:spcAft>
                <a:spcPts val="800"/>
              </a:spcAft>
            </a:pPr>
            <a:r>
              <a:rPr lang="en-US" sz="3200" b="1" dirty="0">
                <a:solidFill>
                  <a:srgbClr val="C00000"/>
                </a:solidFill>
                <a:latin typeface="+mn-lt"/>
                <a:ea typeface="Verdana" panose="020B0604030504040204" pitchFamily="34" charset="0"/>
                <a:cs typeface="Arial" panose="020B0604020202020204" pitchFamily="34" charset="0"/>
              </a:rPr>
              <a:t>How PAE Works?</a:t>
            </a:r>
          </a:p>
        </p:txBody>
      </p:sp>
      <p:sp>
        <p:nvSpPr>
          <p:cNvPr id="3" name="Content Placeholder 2">
            <a:extLst>
              <a:ext uri="{FF2B5EF4-FFF2-40B4-BE49-F238E27FC236}">
                <a16:creationId xmlns:a16="http://schemas.microsoft.com/office/drawing/2014/main" id="{35B6D6E6-E9AD-4184-B5EA-473ACA32C07D}"/>
              </a:ext>
            </a:extLst>
          </p:cNvPr>
          <p:cNvSpPr>
            <a:spLocks noGrp="1"/>
          </p:cNvSpPr>
          <p:nvPr>
            <p:ph idx="1"/>
          </p:nvPr>
        </p:nvSpPr>
        <p:spPr>
          <a:xfrm>
            <a:off x="588677" y="1372640"/>
            <a:ext cx="9729029" cy="3615267"/>
          </a:xfrm>
        </p:spPr>
        <p:txBody>
          <a:bodyPr>
            <a:normAutofit/>
          </a:bodyPr>
          <a:lstStyle/>
          <a:p>
            <a:r>
              <a:rPr lang="en-US" sz="2400" dirty="0">
                <a:latin typeface="+mj-lt"/>
              </a:rPr>
              <a:t>Elected President </a:t>
            </a:r>
          </a:p>
          <a:p>
            <a:r>
              <a:rPr lang="en-US" sz="2400" dirty="0" smtClean="0">
                <a:latin typeface="+mj-lt"/>
              </a:rPr>
              <a:t>Assembly of Fellows</a:t>
            </a:r>
            <a:endParaRPr lang="en-US" sz="2400" dirty="0">
              <a:latin typeface="+mj-lt"/>
            </a:endParaRPr>
          </a:p>
          <a:p>
            <a:r>
              <a:rPr lang="en-US" sz="2400" dirty="0" smtClean="0">
                <a:latin typeface="+mj-lt"/>
              </a:rPr>
              <a:t>Elected </a:t>
            </a:r>
            <a:r>
              <a:rPr lang="en-US" sz="2400" dirty="0">
                <a:latin typeface="+mj-lt"/>
              </a:rPr>
              <a:t>Council</a:t>
            </a:r>
          </a:p>
          <a:p>
            <a:r>
              <a:rPr lang="en-US" sz="2400" dirty="0">
                <a:latin typeface="+mj-lt"/>
              </a:rPr>
              <a:t>Focused Peer Committee</a:t>
            </a:r>
          </a:p>
          <a:p>
            <a:r>
              <a:rPr lang="en-US" sz="2400" dirty="0">
                <a:latin typeface="+mj-lt"/>
              </a:rPr>
              <a:t>Prudently Inducted Fellows </a:t>
            </a:r>
          </a:p>
          <a:p>
            <a:r>
              <a:rPr lang="en-US" sz="2400" dirty="0">
                <a:latin typeface="+mj-lt"/>
              </a:rPr>
              <a:t>A Networked Outreach Committee</a:t>
            </a:r>
          </a:p>
          <a:p>
            <a:r>
              <a:rPr lang="en-US" sz="2400" dirty="0">
                <a:latin typeface="+mj-lt"/>
              </a:rPr>
              <a:t>Bottom-Up Decision-Making Approach   </a:t>
            </a:r>
            <a:r>
              <a:rPr lang="en-US" sz="2400" dirty="0">
                <a:solidFill>
                  <a:schemeClr val="accent1">
                    <a:lumMod val="75000"/>
                  </a:schemeClr>
                </a:solidFill>
                <a:latin typeface="+mj-lt"/>
              </a:rPr>
              <a:t>  </a:t>
            </a:r>
          </a:p>
          <a:p>
            <a:endParaRPr lang="en-US" sz="2400" dirty="0">
              <a:solidFill>
                <a:schemeClr val="accent1">
                  <a:lumMod val="75000"/>
                </a:schemeClr>
              </a:solidFill>
              <a:latin typeface="+mj-lt"/>
            </a:endParaRPr>
          </a:p>
          <a:p>
            <a:endParaRPr lang="en-US" sz="1800" dirty="0">
              <a:solidFill>
                <a:schemeClr val="accent1">
                  <a:lumMod val="75000"/>
                </a:schemeClr>
              </a:solidFill>
              <a:latin typeface="+mj-lt"/>
            </a:endParaRPr>
          </a:p>
        </p:txBody>
      </p:sp>
      <p:sp>
        <p:nvSpPr>
          <p:cNvPr id="4" name="Slide Number Placeholder 3">
            <a:extLst>
              <a:ext uri="{FF2B5EF4-FFF2-40B4-BE49-F238E27FC236}">
                <a16:creationId xmlns:a16="http://schemas.microsoft.com/office/drawing/2014/main" id="{3A18BC36-9253-45A3-9602-613EAF6C292B}"/>
              </a:ext>
            </a:extLst>
          </p:cNvPr>
          <p:cNvSpPr>
            <a:spLocks noGrp="1"/>
          </p:cNvSpPr>
          <p:nvPr>
            <p:ph type="sldNum" sz="quarter" idx="12"/>
          </p:nvPr>
        </p:nvSpPr>
        <p:spPr/>
        <p:txBody>
          <a:bodyPr/>
          <a:lstStyle/>
          <a:p>
            <a:fld id="{E7C36024-9379-4889-9205-CFBFD368C791}" type="slidenum">
              <a:rPr lang="en-US" smtClean="0"/>
              <a:t>8</a:t>
            </a:fld>
            <a:endParaRPr lang="en-US"/>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1959" t="6869" r="2896" b="7367"/>
          <a:stretch/>
        </p:blipFill>
        <p:spPr>
          <a:xfrm>
            <a:off x="6769290" y="1282891"/>
            <a:ext cx="4612943" cy="3411940"/>
          </a:xfrm>
          <a:prstGeom prst="rect">
            <a:avLst/>
          </a:prstGeom>
          <a:ln>
            <a:solidFill>
              <a:srgbClr val="FF0000"/>
            </a:solidFill>
          </a:ln>
        </p:spPr>
      </p:pic>
    </p:spTree>
    <p:extLst>
      <p:ext uri="{BB962C8B-B14F-4D97-AF65-F5344CB8AC3E}">
        <p14:creationId xmlns:p14="http://schemas.microsoft.com/office/powerpoint/2010/main" val="305372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BE92C0D-C28C-4892-BB12-EA1D34D3E394}"/>
              </a:ext>
            </a:extLst>
          </p:cNvPr>
          <p:cNvSpPr/>
          <p:nvPr/>
        </p:nvSpPr>
        <p:spPr>
          <a:xfrm>
            <a:off x="352927" y="1727549"/>
            <a:ext cx="11421731" cy="3771289"/>
          </a:xfrm>
          <a:prstGeom prst="rect">
            <a:avLst/>
          </a:prstGeom>
        </p:spPr>
        <p:txBody>
          <a:bodyPr wrap="square">
            <a:spAutoFit/>
          </a:bodyPr>
          <a:lstStyle/>
          <a:p>
            <a:pPr marL="352425" marR="0" lvl="0" indent="-352425" algn="just">
              <a:lnSpc>
                <a:spcPct val="90000"/>
              </a:lnSpc>
              <a:spcBef>
                <a:spcPts val="0"/>
              </a:spcBef>
              <a:buFont typeface="Wingdings" panose="05000000000000000000" pitchFamily="2" charset="2"/>
              <a:buChar char="Ø"/>
            </a:pPr>
            <a:r>
              <a:rPr lang="en-GB" sz="2000" dirty="0">
                <a:latin typeface="+mj-lt"/>
                <a:ea typeface="Verdana" panose="020B0604030504040204" pitchFamily="34" charset="0"/>
              </a:rPr>
              <a:t>Vice Chancellor of the NED University of Engineering and Technology </a:t>
            </a:r>
          </a:p>
          <a:p>
            <a:pPr marL="623888" marR="0" lvl="0" indent="-285750" algn="just">
              <a:spcBef>
                <a:spcPts val="0"/>
              </a:spcBef>
              <a:spcAft>
                <a:spcPts val="800"/>
              </a:spcAft>
              <a:buFont typeface="Wingdings" panose="05000000000000000000" pitchFamily="2" charset="2"/>
              <a:buChar char="Ø"/>
            </a:pPr>
            <a:r>
              <a:rPr lang="en-GB" sz="1600" dirty="0">
                <a:latin typeface="+mj-lt"/>
                <a:ea typeface="Verdana" panose="020B0604030504040204" pitchFamily="34" charset="0"/>
              </a:rPr>
              <a:t>(March 01, 1987 to November 19, 1991)</a:t>
            </a:r>
            <a:endParaRPr lang="en-US" sz="1600" dirty="0">
              <a:latin typeface="+mj-lt"/>
              <a:ea typeface="Verdana" panose="020B0604030504040204" pitchFamily="34" charset="0"/>
            </a:endParaRPr>
          </a:p>
          <a:p>
            <a:pPr marL="352425" indent="-352425" algn="just">
              <a:buFont typeface="Wingdings" panose="05000000000000000000" pitchFamily="2" charset="2"/>
              <a:buChar char="Ø"/>
            </a:pPr>
            <a:r>
              <a:rPr lang="en-GB" sz="2000" dirty="0">
                <a:latin typeface="+mj-lt"/>
                <a:ea typeface="Verdana" panose="020B0604030504040204" pitchFamily="34" charset="0"/>
              </a:rPr>
              <a:t>Chairman, Pakistan Engineering Council</a:t>
            </a:r>
            <a:endParaRPr lang="en-US" sz="2000" dirty="0">
              <a:latin typeface="+mj-lt"/>
              <a:ea typeface="Verdana" panose="020B0604030504040204" pitchFamily="34" charset="0"/>
            </a:endParaRPr>
          </a:p>
          <a:p>
            <a:pPr marL="974725" marR="0" lvl="1" indent="-285750" algn="just">
              <a:lnSpc>
                <a:spcPct val="90000"/>
              </a:lnSpc>
              <a:spcBef>
                <a:spcPts val="0"/>
              </a:spcBef>
              <a:buFont typeface="Wingdings" panose="05000000000000000000" pitchFamily="2" charset="2"/>
              <a:buChar char="Ø"/>
            </a:pPr>
            <a:r>
              <a:rPr lang="en-GB" sz="1600" dirty="0">
                <a:latin typeface="+mj-lt"/>
                <a:ea typeface="Verdana" panose="020B0604030504040204" pitchFamily="34" charset="0"/>
              </a:rPr>
              <a:t>First Term (1997-1999)</a:t>
            </a:r>
            <a:endParaRPr lang="en-US" sz="1600" dirty="0">
              <a:latin typeface="+mj-lt"/>
              <a:ea typeface="Verdana" panose="020B0604030504040204" pitchFamily="34" charset="0"/>
            </a:endParaRPr>
          </a:p>
          <a:p>
            <a:pPr marL="974725" marR="0" lvl="1" indent="-285750" algn="just">
              <a:lnSpc>
                <a:spcPct val="90000"/>
              </a:lnSpc>
              <a:spcBef>
                <a:spcPts val="0"/>
              </a:spcBef>
              <a:spcAft>
                <a:spcPts val="800"/>
              </a:spcAft>
              <a:buFont typeface="Wingdings" panose="05000000000000000000" pitchFamily="2" charset="2"/>
              <a:buChar char="Ø"/>
            </a:pPr>
            <a:r>
              <a:rPr lang="en-GB" sz="1600" dirty="0">
                <a:latin typeface="+mj-lt"/>
                <a:ea typeface="Verdana" panose="020B0604030504040204" pitchFamily="34" charset="0"/>
              </a:rPr>
              <a:t>Second Term (2000-2002)</a:t>
            </a:r>
            <a:endParaRPr lang="en-US" sz="1600" dirty="0">
              <a:effectLst/>
              <a:latin typeface="+mj-lt"/>
              <a:ea typeface="Verdana" panose="020B0604030504040204" pitchFamily="34" charset="0"/>
              <a:cs typeface="Arial" panose="020B0604020202020204" pitchFamily="34" charset="0"/>
            </a:endParaRPr>
          </a:p>
          <a:p>
            <a:pPr marL="352425" marR="0" lvl="0" indent="-352425" algn="just">
              <a:lnSpc>
                <a:spcPct val="90000"/>
              </a:lnSpc>
              <a:spcBef>
                <a:spcPts val="0"/>
              </a:spcBef>
              <a:buFont typeface="Wingdings" panose="05000000000000000000" pitchFamily="2" charset="2"/>
              <a:buChar char="Ø"/>
            </a:pPr>
            <a:r>
              <a:rPr lang="en-GB" sz="2000" dirty="0">
                <a:latin typeface="+mj-lt"/>
                <a:ea typeface="Verdana" panose="020B0604030504040204" pitchFamily="34" charset="0"/>
              </a:rPr>
              <a:t>President, Pakistan Chamber of Engineers</a:t>
            </a:r>
            <a:endParaRPr lang="en-US" sz="2000" dirty="0">
              <a:latin typeface="+mj-lt"/>
              <a:ea typeface="Verdana" panose="020B0604030504040204" pitchFamily="34" charset="0"/>
            </a:endParaRPr>
          </a:p>
          <a:p>
            <a:pPr marL="636588" lvl="1" indent="-285750" algn="just">
              <a:lnSpc>
                <a:spcPct val="90000"/>
              </a:lnSpc>
              <a:buFont typeface="Wingdings" panose="05000000000000000000" pitchFamily="2" charset="2"/>
              <a:buChar char="Ø"/>
            </a:pPr>
            <a:r>
              <a:rPr lang="en-GB" sz="1600" dirty="0">
                <a:latin typeface="+mj-lt"/>
                <a:ea typeface="Verdana" panose="020B0604030504040204" pitchFamily="34" charset="0"/>
              </a:rPr>
              <a:t>First Term (1997-1999)</a:t>
            </a:r>
            <a:endParaRPr lang="en-US" sz="1600" dirty="0">
              <a:latin typeface="+mj-lt"/>
              <a:ea typeface="Verdana" panose="020B0604030504040204" pitchFamily="34" charset="0"/>
            </a:endParaRPr>
          </a:p>
          <a:p>
            <a:pPr marL="636588" lvl="1" indent="-285750" algn="just">
              <a:lnSpc>
                <a:spcPct val="90000"/>
              </a:lnSpc>
              <a:spcAft>
                <a:spcPts val="800"/>
              </a:spcAft>
              <a:buFont typeface="Wingdings" panose="05000000000000000000" pitchFamily="2" charset="2"/>
              <a:buChar char="Ø"/>
            </a:pPr>
            <a:r>
              <a:rPr lang="en-GB" sz="1600" dirty="0">
                <a:latin typeface="+mj-lt"/>
                <a:ea typeface="Verdana" panose="020B0604030504040204" pitchFamily="34" charset="0"/>
              </a:rPr>
              <a:t>Second Term (2000-2002)</a:t>
            </a:r>
            <a:endParaRPr lang="en-US" sz="1600" dirty="0">
              <a:latin typeface="+mj-lt"/>
              <a:ea typeface="Verdana" panose="020B0604030504040204" pitchFamily="34" charset="0"/>
            </a:endParaRPr>
          </a:p>
          <a:p>
            <a:pPr marL="352425" indent="-352425" algn="just">
              <a:lnSpc>
                <a:spcPct val="90000"/>
              </a:lnSpc>
              <a:buFont typeface="Wingdings" panose="05000000000000000000" pitchFamily="2" charset="2"/>
              <a:buChar char="Ø"/>
            </a:pPr>
            <a:r>
              <a:rPr lang="en-GB" sz="2000" dirty="0">
                <a:latin typeface="+mj-lt"/>
                <a:ea typeface="Verdana" panose="020B0604030504040204" pitchFamily="34" charset="0"/>
              </a:rPr>
              <a:t>Member, Executive Committee, Asian Fluid Mechanics Congress </a:t>
            </a:r>
          </a:p>
          <a:p>
            <a:pPr marL="352425" indent="-352425" algn="just">
              <a:lnSpc>
                <a:spcPct val="90000"/>
              </a:lnSpc>
              <a:buFont typeface="Wingdings" panose="05000000000000000000" pitchFamily="2" charset="2"/>
              <a:buChar char="Ø"/>
            </a:pPr>
            <a:r>
              <a:rPr lang="en-GB" sz="2000" dirty="0">
                <a:latin typeface="+mj-lt"/>
                <a:ea typeface="Verdana" panose="020B0604030504040204" pitchFamily="34" charset="0"/>
              </a:rPr>
              <a:t>Chairman, Pakistan Desalination Association </a:t>
            </a:r>
          </a:p>
          <a:p>
            <a:pPr marL="338138" marR="0" lvl="0" algn="just">
              <a:lnSpc>
                <a:spcPct val="90000"/>
              </a:lnSpc>
              <a:spcBef>
                <a:spcPts val="0"/>
              </a:spcBef>
              <a:spcAft>
                <a:spcPts val="800"/>
              </a:spcAft>
            </a:pPr>
            <a:r>
              <a:rPr lang="en-GB" sz="1600" dirty="0">
                <a:latin typeface="+mj-lt"/>
                <a:ea typeface="Verdana" panose="020B0604030504040204" pitchFamily="34" charset="0"/>
              </a:rPr>
              <a:t>(1997-2000)</a:t>
            </a:r>
            <a:endParaRPr lang="en-US" sz="1600" dirty="0">
              <a:latin typeface="+mj-lt"/>
              <a:ea typeface="Verdana" panose="020B0604030504040204" pitchFamily="34" charset="0"/>
            </a:endParaRPr>
          </a:p>
          <a:p>
            <a:pPr marL="352425" indent="-352425">
              <a:lnSpc>
                <a:spcPct val="90000"/>
              </a:lnSpc>
              <a:spcAft>
                <a:spcPts val="600"/>
              </a:spcAft>
              <a:buFont typeface="Wingdings" panose="05000000000000000000" pitchFamily="2" charset="2"/>
              <a:buChar char="Ø"/>
              <a:tabLst>
                <a:tab pos="228600" algn="l"/>
              </a:tabLst>
            </a:pPr>
            <a:r>
              <a:rPr lang="en-GB" sz="2000" dirty="0">
                <a:latin typeface="+mj-lt"/>
                <a:ea typeface="Verdana" panose="020B0604030504040204" pitchFamily="34" charset="0"/>
              </a:rPr>
              <a:t>President, Pakistan Academy of Engineering</a:t>
            </a:r>
            <a:br>
              <a:rPr lang="en-GB" sz="2000" dirty="0">
                <a:latin typeface="+mj-lt"/>
                <a:ea typeface="Verdana" panose="020B0604030504040204" pitchFamily="34" charset="0"/>
              </a:rPr>
            </a:br>
            <a:r>
              <a:rPr lang="en-GB" sz="1600" dirty="0">
                <a:latin typeface="+mj-lt"/>
                <a:ea typeface="Verdana" panose="020B0604030504040204" pitchFamily="34" charset="0"/>
              </a:rPr>
              <a:t>(December 20, 2013 - December </a:t>
            </a:r>
            <a:r>
              <a:rPr lang="en-GB" sz="1600" dirty="0" smtClean="0">
                <a:latin typeface="+mj-lt"/>
                <a:ea typeface="Verdana" panose="020B0604030504040204" pitchFamily="34" charset="0"/>
              </a:rPr>
              <a:t>20,2022)</a:t>
            </a:r>
            <a:endParaRPr lang="en-US" sz="1600" dirty="0">
              <a:latin typeface="+mj-lt"/>
              <a:ea typeface="Verdana" panose="020B0604030504040204" pitchFamily="34" charset="0"/>
            </a:endParaRPr>
          </a:p>
        </p:txBody>
      </p:sp>
      <p:sp>
        <p:nvSpPr>
          <p:cNvPr id="11" name="Rectangle 10">
            <a:extLst>
              <a:ext uri="{FF2B5EF4-FFF2-40B4-BE49-F238E27FC236}">
                <a16:creationId xmlns:a16="http://schemas.microsoft.com/office/drawing/2014/main" id="{0670A065-AE49-4F37-9560-B81A8861B2B7}"/>
              </a:ext>
            </a:extLst>
          </p:cNvPr>
          <p:cNvSpPr/>
          <p:nvPr/>
        </p:nvSpPr>
        <p:spPr>
          <a:xfrm>
            <a:off x="352927" y="501469"/>
            <a:ext cx="5088637" cy="1077218"/>
          </a:xfrm>
          <a:prstGeom prst="rect">
            <a:avLst/>
          </a:prstGeom>
        </p:spPr>
        <p:txBody>
          <a:bodyPr wrap="none">
            <a:spAutoFit/>
          </a:bodyPr>
          <a:lstStyle/>
          <a:p>
            <a:r>
              <a:rPr lang="en-US" sz="3200" b="1" dirty="0">
                <a:solidFill>
                  <a:srgbClr val="C00000"/>
                </a:solidFill>
                <a:ea typeface="Verdana" panose="020B0604030504040204" pitchFamily="34" charset="0"/>
                <a:cs typeface="Arial" panose="020B0604020202020204" pitchFamily="34" charset="0"/>
              </a:rPr>
              <a:t>Profile of the President</a:t>
            </a:r>
            <a:br>
              <a:rPr lang="en-US" sz="3200" b="1" dirty="0">
                <a:solidFill>
                  <a:srgbClr val="C00000"/>
                </a:solidFill>
                <a:ea typeface="Verdana" panose="020B0604030504040204" pitchFamily="34" charset="0"/>
                <a:cs typeface="Arial" panose="020B0604020202020204" pitchFamily="34" charset="0"/>
              </a:rPr>
            </a:br>
            <a:r>
              <a:rPr lang="en-US" sz="3200" dirty="0">
                <a:solidFill>
                  <a:srgbClr val="C00000"/>
                </a:solidFill>
                <a:ea typeface="Verdana" panose="020B0604030504040204" pitchFamily="34" charset="0"/>
                <a:cs typeface="Arial" panose="020B0604020202020204" pitchFamily="34" charset="0"/>
              </a:rPr>
              <a:t>Dr.–Ing. Jameel Ahmad Khan</a:t>
            </a:r>
            <a:r>
              <a:rPr lang="en-US" sz="3200" dirty="0">
                <a:solidFill>
                  <a:srgbClr val="C00000"/>
                </a:solidFill>
                <a:latin typeface="Verdana" panose="020B0604030504040204" pitchFamily="34" charset="0"/>
                <a:ea typeface="Verdana" panose="020B0604030504040204" pitchFamily="34" charset="0"/>
                <a:cs typeface="Arial" panose="020B0604020202020204" pitchFamily="34" charset="0"/>
              </a:rPr>
              <a:t> </a:t>
            </a:r>
          </a:p>
        </p:txBody>
      </p:sp>
      <p:sp>
        <p:nvSpPr>
          <p:cNvPr id="3" name="Slide Number Placeholder 2">
            <a:extLst>
              <a:ext uri="{FF2B5EF4-FFF2-40B4-BE49-F238E27FC236}">
                <a16:creationId xmlns:a16="http://schemas.microsoft.com/office/drawing/2014/main" id="{BFFF72E9-58D3-4E71-BF3B-03087518F2D0}"/>
              </a:ext>
            </a:extLst>
          </p:cNvPr>
          <p:cNvSpPr>
            <a:spLocks noGrp="1"/>
          </p:cNvSpPr>
          <p:nvPr>
            <p:ph type="sldNum" sz="quarter" idx="12"/>
          </p:nvPr>
        </p:nvSpPr>
        <p:spPr/>
        <p:txBody>
          <a:bodyPr vert="horz" lIns="91440" tIns="45720" rIns="91440" bIns="45720" rtlCol="0" anchor="ctr"/>
          <a:lstStyle/>
          <a:p>
            <a:fld id="{E7C36024-9379-4889-9205-CFBFD368C791}" type="slidenum">
              <a:rPr lang="en-US" sz="1600">
                <a:solidFill>
                  <a:schemeClr val="bg1"/>
                </a:solidFill>
              </a:rPr>
              <a:pPr/>
              <a:t>9</a:t>
            </a:fld>
            <a:endParaRPr lang="en-US" sz="1600">
              <a:solidFill>
                <a:schemeClr val="bg1"/>
              </a:solidFill>
            </a:endParaRPr>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l="14587" t="520" r="19770"/>
          <a:stretch/>
        </p:blipFill>
        <p:spPr>
          <a:xfrm>
            <a:off x="8516203" y="1269241"/>
            <a:ext cx="2210938" cy="4790365"/>
          </a:xfrm>
          <a:prstGeom prst="rect">
            <a:avLst/>
          </a:prstGeom>
          <a:ln>
            <a:solidFill>
              <a:srgbClr val="FF0000"/>
            </a:solidFill>
          </a:ln>
        </p:spPr>
      </p:pic>
    </p:spTree>
    <p:extLst>
      <p:ext uri="{BB962C8B-B14F-4D97-AF65-F5344CB8AC3E}">
        <p14:creationId xmlns:p14="http://schemas.microsoft.com/office/powerpoint/2010/main" val="31448498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490</TotalTime>
  <Words>2625</Words>
  <Application>Microsoft Office PowerPoint</Application>
  <PresentationFormat>Widescreen</PresentationFormat>
  <Paragraphs>496</Paragraphs>
  <Slides>27</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27</vt:i4>
      </vt:variant>
    </vt:vector>
  </HeadingPairs>
  <TitlesOfParts>
    <vt:vector size="34" baseType="lpstr">
      <vt:lpstr>Arial</vt:lpstr>
      <vt:lpstr>Calibri</vt:lpstr>
      <vt:lpstr>Calibri Light</vt:lpstr>
      <vt:lpstr>Times New Roman</vt:lpstr>
      <vt:lpstr>Verdana</vt:lpstr>
      <vt:lpstr>Wingdings</vt:lpstr>
      <vt:lpstr>Office Theme</vt:lpstr>
      <vt:lpstr>Address: E 6/1, Block 7, Gulshan-e-Iqbal,  Karachi, Pakistan Website:  http://www.pacadengg.org Tel: +92-21-34831726 Fax: +92-21-34182105</vt:lpstr>
      <vt:lpstr>Pakistan Academy of Engineering – PAE</vt:lpstr>
      <vt:lpstr>Objectives of PAE</vt:lpstr>
      <vt:lpstr>CAETS MEMBER COUNTRIES</vt:lpstr>
      <vt:lpstr>The Pakistan Academy of Engineering </vt:lpstr>
      <vt:lpstr>Our Vision</vt:lpstr>
      <vt:lpstr>Our Values</vt:lpstr>
      <vt:lpstr>How PAE Works?</vt:lpstr>
      <vt:lpstr>PowerPoint Presentation</vt:lpstr>
      <vt:lpstr>PowerPoint Presentation</vt:lpstr>
      <vt:lpstr>PowerPoint Presentation</vt:lpstr>
      <vt:lpstr>PowerPoint Presentation</vt:lpstr>
      <vt:lpstr>Workshops</vt:lpstr>
      <vt:lpstr>Upcoming Workshops</vt:lpstr>
      <vt:lpstr>PowerPoint Presentation</vt:lpstr>
      <vt:lpstr>We Keep You Updated:  Our News-Letters</vt:lpstr>
      <vt:lpstr>PowerPoint Presentation</vt:lpstr>
      <vt:lpstr>PowerPoint Presentation</vt:lpstr>
      <vt:lpstr>PowerPoint Presentation</vt:lpstr>
      <vt:lpstr>Our Future Programmes</vt:lpstr>
      <vt:lpstr>PAE – Endowment Fund</vt:lpstr>
      <vt:lpstr>L IST OF FELLOWS OF THE PAKISTAN ACADEMY OF ENGINEERING </vt:lpstr>
      <vt:lpstr>L IST OF FELLOWS OF THE PAKISTAN ACADEMY OF ENGINEERING                                                                                                                                                                                                              continued…</vt:lpstr>
      <vt:lpstr>L IST OF FELLOWS OF THE PAKISTAN ACADEMY OF ENGINEERING                                                                                                                                                                                                           continued…</vt:lpstr>
      <vt:lpstr>L IST OF FELLOWS OF THE PAKISTAN ACADEMY OF ENGINEERING                                                                                                                                                                                                           continued…</vt:lpstr>
      <vt:lpstr>L IST OF FELLOWS OF THE PAKISTAN ACADEMY OF ENGINEERING                                                                                                                                                                                                           continued…</vt:lpstr>
      <vt:lpstr>Video of PAE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Uzair Ahmed</dc:creator>
  <cp:lastModifiedBy>User2</cp:lastModifiedBy>
  <cp:revision>45</cp:revision>
  <cp:lastPrinted>2020-01-17T07:48:18Z</cp:lastPrinted>
  <dcterms:created xsi:type="dcterms:W3CDTF">2020-01-06T08:40:43Z</dcterms:created>
  <dcterms:modified xsi:type="dcterms:W3CDTF">2020-01-18T07:51:08Z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12443939</vt:lpwstr>
  </property>
  <property fmtid="{D5CDD505-2E9C-101B-9397-08002B2CF9AE}" pid="3" name="NXPowerLiteSettings">
    <vt:lpwstr>C7000400038000</vt:lpwstr>
  </property>
  <property fmtid="{D5CDD505-2E9C-101B-9397-08002B2CF9AE}" pid="4" name="NXPowerLiteVersion">
    <vt:lpwstr>S8.2.3</vt:lpwstr>
  </property>
</Properties>
</file>